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8" r:id="rId3"/>
    <p:sldId id="263" r:id="rId4"/>
    <p:sldId id="262" r:id="rId5"/>
    <p:sldId id="267" r:id="rId6"/>
    <p:sldId id="264" r:id="rId7"/>
    <p:sldId id="265" r:id="rId8"/>
    <p:sldId id="268" r:id="rId9"/>
    <p:sldId id="266" r:id="rId10"/>
    <p:sldId id="269" r:id="rId11"/>
    <p:sldId id="260" r:id="rId12"/>
    <p:sldId id="270" r:id="rId13"/>
    <p:sldId id="271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4E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49536" autoAdjust="0"/>
  </p:normalViewPr>
  <p:slideViewPr>
    <p:cSldViewPr snapToGrid="0">
      <p:cViewPr varScale="1">
        <p:scale>
          <a:sx n="54" d="100"/>
          <a:sy n="54" d="100"/>
        </p:scale>
        <p:origin x="197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05AD0D-7B4C-4A4A-B2FE-BA6548D38CF3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A8496F9-D6B3-4244-A238-BA332829B9B4}">
      <dgm:prSet/>
      <dgm:spPr/>
      <dgm:t>
        <a:bodyPr/>
        <a:lstStyle/>
        <a:p>
          <a:r>
            <a:rPr lang="en-US" dirty="0"/>
            <a:t>Power dynamics</a:t>
          </a:r>
        </a:p>
      </dgm:t>
    </dgm:pt>
    <dgm:pt modelId="{83A764EE-F78E-4AB6-8984-BA866C0C4DFA}" type="parTrans" cxnId="{612C9FF6-2963-49EA-8EEB-3554BF4A4311}">
      <dgm:prSet/>
      <dgm:spPr/>
      <dgm:t>
        <a:bodyPr/>
        <a:lstStyle/>
        <a:p>
          <a:endParaRPr lang="en-US"/>
        </a:p>
      </dgm:t>
    </dgm:pt>
    <dgm:pt modelId="{5A34BDE1-1F6C-43EC-A0E6-DF362980EB82}" type="sibTrans" cxnId="{612C9FF6-2963-49EA-8EEB-3554BF4A4311}">
      <dgm:prSet/>
      <dgm:spPr/>
      <dgm:t>
        <a:bodyPr/>
        <a:lstStyle/>
        <a:p>
          <a:endParaRPr lang="en-US"/>
        </a:p>
      </dgm:t>
    </dgm:pt>
    <dgm:pt modelId="{7E2B5B5E-CA2E-4BA0-97D2-8DA7DCD5D8FF}">
      <dgm:prSet/>
      <dgm:spPr/>
      <dgm:t>
        <a:bodyPr/>
        <a:lstStyle/>
        <a:p>
          <a:r>
            <a:rPr lang="en-US" dirty="0"/>
            <a:t>Access and time constraints</a:t>
          </a:r>
        </a:p>
      </dgm:t>
    </dgm:pt>
    <dgm:pt modelId="{EB06D204-9004-4184-A3D7-097D1450EB30}" type="parTrans" cxnId="{50CD388F-9677-4707-B9A8-715F17444B73}">
      <dgm:prSet/>
      <dgm:spPr/>
      <dgm:t>
        <a:bodyPr/>
        <a:lstStyle/>
        <a:p>
          <a:endParaRPr lang="en-US"/>
        </a:p>
      </dgm:t>
    </dgm:pt>
    <dgm:pt modelId="{4D634625-AFEB-4B17-89DD-D4012643AD2F}" type="sibTrans" cxnId="{50CD388F-9677-4707-B9A8-715F17444B73}">
      <dgm:prSet/>
      <dgm:spPr/>
      <dgm:t>
        <a:bodyPr/>
        <a:lstStyle/>
        <a:p>
          <a:endParaRPr lang="en-US"/>
        </a:p>
      </dgm:t>
    </dgm:pt>
    <dgm:pt modelId="{66A66EC0-E57A-4691-825C-89E02684DDEF}">
      <dgm:prSet/>
      <dgm:spPr/>
      <dgm:t>
        <a:bodyPr/>
        <a:lstStyle/>
        <a:p>
          <a:r>
            <a:rPr lang="en-US" dirty="0"/>
            <a:t>Competing demands and priorities</a:t>
          </a:r>
        </a:p>
      </dgm:t>
    </dgm:pt>
    <dgm:pt modelId="{241ED1FF-2E12-4BFB-9477-2F8DCDCE31B9}" type="parTrans" cxnId="{E8D96CD9-1FB3-40C6-9E72-04F7BBF7F9AC}">
      <dgm:prSet/>
      <dgm:spPr/>
      <dgm:t>
        <a:bodyPr/>
        <a:lstStyle/>
        <a:p>
          <a:endParaRPr lang="en-US"/>
        </a:p>
      </dgm:t>
    </dgm:pt>
    <dgm:pt modelId="{0EB63C60-7764-44F6-859A-4ECA18EB4B8F}" type="sibTrans" cxnId="{E8D96CD9-1FB3-40C6-9E72-04F7BBF7F9AC}">
      <dgm:prSet/>
      <dgm:spPr/>
      <dgm:t>
        <a:bodyPr/>
        <a:lstStyle/>
        <a:p>
          <a:endParaRPr lang="en-US"/>
        </a:p>
      </dgm:t>
    </dgm:pt>
    <dgm:pt modelId="{718E16C7-98A8-46D8-8D22-23DBD9161E1F}">
      <dgm:prSet/>
      <dgm:spPr/>
      <dgm:t>
        <a:bodyPr/>
        <a:lstStyle/>
        <a:p>
          <a:r>
            <a:rPr lang="en-US" b="0" i="0" baseline="0" dirty="0"/>
            <a:t>Confidence, fear of conflict</a:t>
          </a:r>
          <a:endParaRPr lang="en-US" dirty="0"/>
        </a:p>
      </dgm:t>
    </dgm:pt>
    <dgm:pt modelId="{EB130908-96D4-490E-8CC6-F01D32C45D57}" type="parTrans" cxnId="{05AE8F02-21D1-4DFB-B2B8-83A11B620780}">
      <dgm:prSet/>
      <dgm:spPr/>
      <dgm:t>
        <a:bodyPr/>
        <a:lstStyle/>
        <a:p>
          <a:endParaRPr lang="en-US"/>
        </a:p>
      </dgm:t>
    </dgm:pt>
    <dgm:pt modelId="{AB25D4F7-38FE-4542-BB9C-BB40FC7D7CE1}" type="sibTrans" cxnId="{05AE8F02-21D1-4DFB-B2B8-83A11B620780}">
      <dgm:prSet/>
      <dgm:spPr/>
      <dgm:t>
        <a:bodyPr/>
        <a:lstStyle/>
        <a:p>
          <a:endParaRPr lang="en-US"/>
        </a:p>
      </dgm:t>
    </dgm:pt>
    <dgm:pt modelId="{B160E112-7688-4400-BBE0-E6650B59D6D3}">
      <dgm:prSet/>
      <dgm:spPr/>
      <dgm:t>
        <a:bodyPr/>
        <a:lstStyle/>
        <a:p>
          <a:r>
            <a:rPr lang="en-US" b="0" i="0" baseline="0"/>
            <a:t>Communication styles</a:t>
          </a:r>
          <a:endParaRPr lang="en-US"/>
        </a:p>
      </dgm:t>
    </dgm:pt>
    <dgm:pt modelId="{EF5CE305-6E30-436B-A546-E122386E7CD1}" type="parTrans" cxnId="{DB8BF86F-A66E-4109-AFA8-59F606485329}">
      <dgm:prSet/>
      <dgm:spPr/>
      <dgm:t>
        <a:bodyPr/>
        <a:lstStyle/>
        <a:p>
          <a:endParaRPr lang="en-US"/>
        </a:p>
      </dgm:t>
    </dgm:pt>
    <dgm:pt modelId="{545D0269-D7C5-4DCB-A665-59837F3EA304}" type="sibTrans" cxnId="{DB8BF86F-A66E-4109-AFA8-59F606485329}">
      <dgm:prSet/>
      <dgm:spPr/>
      <dgm:t>
        <a:bodyPr/>
        <a:lstStyle/>
        <a:p>
          <a:endParaRPr lang="en-US"/>
        </a:p>
      </dgm:t>
    </dgm:pt>
    <dgm:pt modelId="{89B8B44A-456B-4ADD-8F1D-9853F2B2C00C}" type="pres">
      <dgm:prSet presAssocID="{4305AD0D-7B4C-4A4A-B2FE-BA6548D38CF3}" presName="linear" presStyleCnt="0">
        <dgm:presLayoutVars>
          <dgm:animLvl val="lvl"/>
          <dgm:resizeHandles val="exact"/>
        </dgm:presLayoutVars>
      </dgm:prSet>
      <dgm:spPr/>
    </dgm:pt>
    <dgm:pt modelId="{67228E1E-EEDC-4479-B88F-55B016B63832}" type="pres">
      <dgm:prSet presAssocID="{0A8496F9-D6B3-4244-A238-BA332829B9B4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AE03482B-F391-4523-BB72-B0752C2DC964}" type="pres">
      <dgm:prSet presAssocID="{5A34BDE1-1F6C-43EC-A0E6-DF362980EB82}" presName="spacer" presStyleCnt="0"/>
      <dgm:spPr/>
    </dgm:pt>
    <dgm:pt modelId="{65D5AF67-AE4B-415C-AA53-9C6633B8192D}" type="pres">
      <dgm:prSet presAssocID="{7E2B5B5E-CA2E-4BA0-97D2-8DA7DCD5D8FF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515ADD14-7587-4D62-9CD3-A9138207AA38}" type="pres">
      <dgm:prSet presAssocID="{4D634625-AFEB-4B17-89DD-D4012643AD2F}" presName="spacer" presStyleCnt="0"/>
      <dgm:spPr/>
    </dgm:pt>
    <dgm:pt modelId="{10B787FE-2938-45CE-B397-2E41355EE3C2}" type="pres">
      <dgm:prSet presAssocID="{66A66EC0-E57A-4691-825C-89E02684DDEF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E57A1EBB-1A57-48CA-BE0A-1E3A426ACFA1}" type="pres">
      <dgm:prSet presAssocID="{0EB63C60-7764-44F6-859A-4ECA18EB4B8F}" presName="spacer" presStyleCnt="0"/>
      <dgm:spPr/>
    </dgm:pt>
    <dgm:pt modelId="{3886121A-77A1-4DB0-AF39-CA03B6025F7B}" type="pres">
      <dgm:prSet presAssocID="{718E16C7-98A8-46D8-8D22-23DBD9161E1F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C2FE5F65-C7EE-4F87-84E2-959A03C17403}" type="pres">
      <dgm:prSet presAssocID="{AB25D4F7-38FE-4542-BB9C-BB40FC7D7CE1}" presName="spacer" presStyleCnt="0"/>
      <dgm:spPr/>
    </dgm:pt>
    <dgm:pt modelId="{22A74306-76B6-431E-B0F5-EB57D26706CD}" type="pres">
      <dgm:prSet presAssocID="{B160E112-7688-4400-BBE0-E6650B59D6D3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05AE8F02-21D1-4DFB-B2B8-83A11B620780}" srcId="{4305AD0D-7B4C-4A4A-B2FE-BA6548D38CF3}" destId="{718E16C7-98A8-46D8-8D22-23DBD9161E1F}" srcOrd="3" destOrd="0" parTransId="{EB130908-96D4-490E-8CC6-F01D32C45D57}" sibTransId="{AB25D4F7-38FE-4542-BB9C-BB40FC7D7CE1}"/>
    <dgm:cxn modelId="{897C4D14-629A-4D20-81D3-D4796D502C73}" type="presOf" srcId="{7E2B5B5E-CA2E-4BA0-97D2-8DA7DCD5D8FF}" destId="{65D5AF67-AE4B-415C-AA53-9C6633B8192D}" srcOrd="0" destOrd="0" presId="urn:microsoft.com/office/officeart/2005/8/layout/vList2"/>
    <dgm:cxn modelId="{BDE7843B-59C8-4C54-9AFD-2818704423C8}" type="presOf" srcId="{718E16C7-98A8-46D8-8D22-23DBD9161E1F}" destId="{3886121A-77A1-4DB0-AF39-CA03B6025F7B}" srcOrd="0" destOrd="0" presId="urn:microsoft.com/office/officeart/2005/8/layout/vList2"/>
    <dgm:cxn modelId="{BFB56347-E925-4980-B5BB-C8C513E72A75}" type="presOf" srcId="{0A8496F9-D6B3-4244-A238-BA332829B9B4}" destId="{67228E1E-EEDC-4479-B88F-55B016B63832}" srcOrd="0" destOrd="0" presId="urn:microsoft.com/office/officeart/2005/8/layout/vList2"/>
    <dgm:cxn modelId="{DB8BF86F-A66E-4109-AFA8-59F606485329}" srcId="{4305AD0D-7B4C-4A4A-B2FE-BA6548D38CF3}" destId="{B160E112-7688-4400-BBE0-E6650B59D6D3}" srcOrd="4" destOrd="0" parTransId="{EF5CE305-6E30-436B-A546-E122386E7CD1}" sibTransId="{545D0269-D7C5-4DCB-A665-59837F3EA304}"/>
    <dgm:cxn modelId="{48399E57-7F3C-41DD-A676-C754113742DE}" type="presOf" srcId="{4305AD0D-7B4C-4A4A-B2FE-BA6548D38CF3}" destId="{89B8B44A-456B-4ADD-8F1D-9853F2B2C00C}" srcOrd="0" destOrd="0" presId="urn:microsoft.com/office/officeart/2005/8/layout/vList2"/>
    <dgm:cxn modelId="{A6310759-F08D-4817-8CDE-EDD1D446229B}" type="presOf" srcId="{B160E112-7688-4400-BBE0-E6650B59D6D3}" destId="{22A74306-76B6-431E-B0F5-EB57D26706CD}" srcOrd="0" destOrd="0" presId="urn:microsoft.com/office/officeart/2005/8/layout/vList2"/>
    <dgm:cxn modelId="{50CD388F-9677-4707-B9A8-715F17444B73}" srcId="{4305AD0D-7B4C-4A4A-B2FE-BA6548D38CF3}" destId="{7E2B5B5E-CA2E-4BA0-97D2-8DA7DCD5D8FF}" srcOrd="1" destOrd="0" parTransId="{EB06D204-9004-4184-A3D7-097D1450EB30}" sibTransId="{4D634625-AFEB-4B17-89DD-D4012643AD2F}"/>
    <dgm:cxn modelId="{E8D96CD9-1FB3-40C6-9E72-04F7BBF7F9AC}" srcId="{4305AD0D-7B4C-4A4A-B2FE-BA6548D38CF3}" destId="{66A66EC0-E57A-4691-825C-89E02684DDEF}" srcOrd="2" destOrd="0" parTransId="{241ED1FF-2E12-4BFB-9477-2F8DCDCE31B9}" sibTransId="{0EB63C60-7764-44F6-859A-4ECA18EB4B8F}"/>
    <dgm:cxn modelId="{DA9938DB-B195-45B8-9077-D8235310A15F}" type="presOf" srcId="{66A66EC0-E57A-4691-825C-89E02684DDEF}" destId="{10B787FE-2938-45CE-B397-2E41355EE3C2}" srcOrd="0" destOrd="0" presId="urn:microsoft.com/office/officeart/2005/8/layout/vList2"/>
    <dgm:cxn modelId="{612C9FF6-2963-49EA-8EEB-3554BF4A4311}" srcId="{4305AD0D-7B4C-4A4A-B2FE-BA6548D38CF3}" destId="{0A8496F9-D6B3-4244-A238-BA332829B9B4}" srcOrd="0" destOrd="0" parTransId="{83A764EE-F78E-4AB6-8984-BA866C0C4DFA}" sibTransId="{5A34BDE1-1F6C-43EC-A0E6-DF362980EB82}"/>
    <dgm:cxn modelId="{95BCD2FD-0156-4B52-9B87-D6B55A858E71}" type="presParOf" srcId="{89B8B44A-456B-4ADD-8F1D-9853F2B2C00C}" destId="{67228E1E-EEDC-4479-B88F-55B016B63832}" srcOrd="0" destOrd="0" presId="urn:microsoft.com/office/officeart/2005/8/layout/vList2"/>
    <dgm:cxn modelId="{5D246CEB-731F-406E-869E-9A08FBEA56D9}" type="presParOf" srcId="{89B8B44A-456B-4ADD-8F1D-9853F2B2C00C}" destId="{AE03482B-F391-4523-BB72-B0752C2DC964}" srcOrd="1" destOrd="0" presId="urn:microsoft.com/office/officeart/2005/8/layout/vList2"/>
    <dgm:cxn modelId="{51BE0BAD-9914-47B1-9162-AECF5B96DA21}" type="presParOf" srcId="{89B8B44A-456B-4ADD-8F1D-9853F2B2C00C}" destId="{65D5AF67-AE4B-415C-AA53-9C6633B8192D}" srcOrd="2" destOrd="0" presId="urn:microsoft.com/office/officeart/2005/8/layout/vList2"/>
    <dgm:cxn modelId="{D911D7C0-4BC9-4652-8511-F101FDF6DC80}" type="presParOf" srcId="{89B8B44A-456B-4ADD-8F1D-9853F2B2C00C}" destId="{515ADD14-7587-4D62-9CD3-A9138207AA38}" srcOrd="3" destOrd="0" presId="urn:microsoft.com/office/officeart/2005/8/layout/vList2"/>
    <dgm:cxn modelId="{2941CDF3-FA31-4656-9D95-E5ED8F155A7B}" type="presParOf" srcId="{89B8B44A-456B-4ADD-8F1D-9853F2B2C00C}" destId="{10B787FE-2938-45CE-B397-2E41355EE3C2}" srcOrd="4" destOrd="0" presId="urn:microsoft.com/office/officeart/2005/8/layout/vList2"/>
    <dgm:cxn modelId="{46F419AD-CFB5-4304-B3A2-1A268DAEA0A6}" type="presParOf" srcId="{89B8B44A-456B-4ADD-8F1D-9853F2B2C00C}" destId="{E57A1EBB-1A57-48CA-BE0A-1E3A426ACFA1}" srcOrd="5" destOrd="0" presId="urn:microsoft.com/office/officeart/2005/8/layout/vList2"/>
    <dgm:cxn modelId="{73848AEB-AAE6-4CEE-9E00-801F0B2E8D5F}" type="presParOf" srcId="{89B8B44A-456B-4ADD-8F1D-9853F2B2C00C}" destId="{3886121A-77A1-4DB0-AF39-CA03B6025F7B}" srcOrd="6" destOrd="0" presId="urn:microsoft.com/office/officeart/2005/8/layout/vList2"/>
    <dgm:cxn modelId="{92C23379-680F-4565-8647-4BA17EA37513}" type="presParOf" srcId="{89B8B44A-456B-4ADD-8F1D-9853F2B2C00C}" destId="{C2FE5F65-C7EE-4F87-84E2-959A03C17403}" srcOrd="7" destOrd="0" presId="urn:microsoft.com/office/officeart/2005/8/layout/vList2"/>
    <dgm:cxn modelId="{FF4DB6A6-FCDD-4323-9BDC-529CB8C582BF}" type="presParOf" srcId="{89B8B44A-456B-4ADD-8F1D-9853F2B2C00C}" destId="{22A74306-76B6-431E-B0F5-EB57D26706CD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DFC82BA-FD0A-4363-B1AB-3A5A26916336}" type="doc">
      <dgm:prSet loTypeId="urn:microsoft.com/office/officeart/2005/8/layout/matrix3" loCatId="matrix" qsTypeId="urn:microsoft.com/office/officeart/2005/8/quickstyle/simple2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B1611A3B-A16C-450F-89FF-03F01AE2DF20}">
      <dgm:prSet/>
      <dgm:spPr/>
      <dgm:t>
        <a:bodyPr/>
        <a:lstStyle/>
        <a:p>
          <a:r>
            <a:rPr lang="en-US"/>
            <a:t>Director</a:t>
          </a:r>
        </a:p>
      </dgm:t>
    </dgm:pt>
    <dgm:pt modelId="{CE7BAF62-7C28-4BF0-80EB-25036835EEA9}" type="parTrans" cxnId="{0BDDC4BA-4D76-411A-80A1-FFDB2B89C5B8}">
      <dgm:prSet/>
      <dgm:spPr/>
      <dgm:t>
        <a:bodyPr/>
        <a:lstStyle/>
        <a:p>
          <a:endParaRPr lang="en-US"/>
        </a:p>
      </dgm:t>
    </dgm:pt>
    <dgm:pt modelId="{3973E34E-37D0-4D6B-BDC7-D4C2A8C82915}" type="sibTrans" cxnId="{0BDDC4BA-4D76-411A-80A1-FFDB2B89C5B8}">
      <dgm:prSet/>
      <dgm:spPr/>
      <dgm:t>
        <a:bodyPr/>
        <a:lstStyle/>
        <a:p>
          <a:endParaRPr lang="en-US"/>
        </a:p>
      </dgm:t>
    </dgm:pt>
    <dgm:pt modelId="{2B16D5EE-8DE5-46D2-AB4D-CDE1A3C01DB4}">
      <dgm:prSet/>
      <dgm:spPr/>
      <dgm:t>
        <a:bodyPr/>
        <a:lstStyle/>
        <a:p>
          <a:r>
            <a:rPr lang="en-US"/>
            <a:t>Cheerleader</a:t>
          </a:r>
        </a:p>
      </dgm:t>
    </dgm:pt>
    <dgm:pt modelId="{98FFC88C-499D-4036-851F-767F12EC1FA9}" type="parTrans" cxnId="{8711B2A6-10FC-43A6-8AAC-3E2043319F43}">
      <dgm:prSet/>
      <dgm:spPr/>
      <dgm:t>
        <a:bodyPr/>
        <a:lstStyle/>
        <a:p>
          <a:endParaRPr lang="en-US"/>
        </a:p>
      </dgm:t>
    </dgm:pt>
    <dgm:pt modelId="{A881166C-1F0D-445C-A8D4-4E603948B0D8}" type="sibTrans" cxnId="{8711B2A6-10FC-43A6-8AAC-3E2043319F43}">
      <dgm:prSet/>
      <dgm:spPr/>
      <dgm:t>
        <a:bodyPr/>
        <a:lstStyle/>
        <a:p>
          <a:endParaRPr lang="en-US"/>
        </a:p>
      </dgm:t>
    </dgm:pt>
    <dgm:pt modelId="{65B64F7A-B927-4C61-A669-CA82F216D703}">
      <dgm:prSet/>
      <dgm:spPr/>
      <dgm:t>
        <a:bodyPr/>
        <a:lstStyle/>
        <a:p>
          <a:r>
            <a:rPr lang="en-US"/>
            <a:t>Analyst</a:t>
          </a:r>
        </a:p>
      </dgm:t>
    </dgm:pt>
    <dgm:pt modelId="{D9F420A5-DFA3-4FB0-BE72-47DCF43E84B3}" type="parTrans" cxnId="{F8A80972-3C7B-407B-8FA2-B7BFCFC3236B}">
      <dgm:prSet/>
      <dgm:spPr/>
      <dgm:t>
        <a:bodyPr/>
        <a:lstStyle/>
        <a:p>
          <a:endParaRPr lang="en-US"/>
        </a:p>
      </dgm:t>
    </dgm:pt>
    <dgm:pt modelId="{F3619E6F-29AB-4E7B-B11D-15279C25FF42}" type="sibTrans" cxnId="{F8A80972-3C7B-407B-8FA2-B7BFCFC3236B}">
      <dgm:prSet/>
      <dgm:spPr/>
      <dgm:t>
        <a:bodyPr/>
        <a:lstStyle/>
        <a:p>
          <a:endParaRPr lang="en-US"/>
        </a:p>
      </dgm:t>
    </dgm:pt>
    <dgm:pt modelId="{02C94D30-C1E3-4110-B7D9-49CDBD27F30F}">
      <dgm:prSet/>
      <dgm:spPr/>
      <dgm:t>
        <a:bodyPr/>
        <a:lstStyle/>
        <a:p>
          <a:r>
            <a:rPr lang="en-US"/>
            <a:t>Servant</a:t>
          </a:r>
        </a:p>
      </dgm:t>
    </dgm:pt>
    <dgm:pt modelId="{9DE77519-4E8A-4F04-B801-47FC650410C6}" type="parTrans" cxnId="{6DD08F69-1781-419B-9303-93A9480013BB}">
      <dgm:prSet/>
      <dgm:spPr/>
      <dgm:t>
        <a:bodyPr/>
        <a:lstStyle/>
        <a:p>
          <a:endParaRPr lang="en-US"/>
        </a:p>
      </dgm:t>
    </dgm:pt>
    <dgm:pt modelId="{CD3B8D43-B9E3-4443-B32F-EDDC2775BDEF}" type="sibTrans" cxnId="{6DD08F69-1781-419B-9303-93A9480013BB}">
      <dgm:prSet/>
      <dgm:spPr/>
      <dgm:t>
        <a:bodyPr/>
        <a:lstStyle/>
        <a:p>
          <a:endParaRPr lang="en-US"/>
        </a:p>
      </dgm:t>
    </dgm:pt>
    <dgm:pt modelId="{CE37BF2B-14D8-40C4-B5E7-5B05130A611C}" type="pres">
      <dgm:prSet presAssocID="{7DFC82BA-FD0A-4363-B1AB-3A5A26916336}" presName="matrix" presStyleCnt="0">
        <dgm:presLayoutVars>
          <dgm:chMax val="1"/>
          <dgm:dir/>
          <dgm:resizeHandles val="exact"/>
        </dgm:presLayoutVars>
      </dgm:prSet>
      <dgm:spPr/>
    </dgm:pt>
    <dgm:pt modelId="{3FE26394-BE37-4A7D-90AA-AB3B7CA17C4E}" type="pres">
      <dgm:prSet presAssocID="{7DFC82BA-FD0A-4363-B1AB-3A5A26916336}" presName="diamond" presStyleLbl="bgShp" presStyleIdx="0" presStyleCnt="1"/>
      <dgm:spPr/>
    </dgm:pt>
    <dgm:pt modelId="{1D25638C-B458-4244-ADF3-7394B4492133}" type="pres">
      <dgm:prSet presAssocID="{7DFC82BA-FD0A-4363-B1AB-3A5A26916336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DD00181B-FEBE-4EC2-83F7-994C8CD925C5}" type="pres">
      <dgm:prSet presAssocID="{7DFC82BA-FD0A-4363-B1AB-3A5A26916336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91B21457-F097-4280-813A-5B832BE43EBA}" type="pres">
      <dgm:prSet presAssocID="{7DFC82BA-FD0A-4363-B1AB-3A5A26916336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5E95C56C-B06E-4740-B9C7-DF8E4B3A6299}" type="pres">
      <dgm:prSet presAssocID="{7DFC82BA-FD0A-4363-B1AB-3A5A26916336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BE223B46-F8FB-4551-8222-58554DDEBD6C}" type="presOf" srcId="{2B16D5EE-8DE5-46D2-AB4D-CDE1A3C01DB4}" destId="{DD00181B-FEBE-4EC2-83F7-994C8CD925C5}" srcOrd="0" destOrd="0" presId="urn:microsoft.com/office/officeart/2005/8/layout/matrix3"/>
    <dgm:cxn modelId="{6DD08F69-1781-419B-9303-93A9480013BB}" srcId="{7DFC82BA-FD0A-4363-B1AB-3A5A26916336}" destId="{02C94D30-C1E3-4110-B7D9-49CDBD27F30F}" srcOrd="3" destOrd="0" parTransId="{9DE77519-4E8A-4F04-B801-47FC650410C6}" sibTransId="{CD3B8D43-B9E3-4443-B32F-EDDC2775BDEF}"/>
    <dgm:cxn modelId="{F8A80972-3C7B-407B-8FA2-B7BFCFC3236B}" srcId="{7DFC82BA-FD0A-4363-B1AB-3A5A26916336}" destId="{65B64F7A-B927-4C61-A669-CA82F216D703}" srcOrd="2" destOrd="0" parTransId="{D9F420A5-DFA3-4FB0-BE72-47DCF43E84B3}" sibTransId="{F3619E6F-29AB-4E7B-B11D-15279C25FF42}"/>
    <dgm:cxn modelId="{946DD196-A0BA-4242-9DB3-70A7CE81F371}" type="presOf" srcId="{65B64F7A-B927-4C61-A669-CA82F216D703}" destId="{91B21457-F097-4280-813A-5B832BE43EBA}" srcOrd="0" destOrd="0" presId="urn:microsoft.com/office/officeart/2005/8/layout/matrix3"/>
    <dgm:cxn modelId="{B0B23099-71E1-4F50-B924-F13C86487C1E}" type="presOf" srcId="{7DFC82BA-FD0A-4363-B1AB-3A5A26916336}" destId="{CE37BF2B-14D8-40C4-B5E7-5B05130A611C}" srcOrd="0" destOrd="0" presId="urn:microsoft.com/office/officeart/2005/8/layout/matrix3"/>
    <dgm:cxn modelId="{8711B2A6-10FC-43A6-8AAC-3E2043319F43}" srcId="{7DFC82BA-FD0A-4363-B1AB-3A5A26916336}" destId="{2B16D5EE-8DE5-46D2-AB4D-CDE1A3C01DB4}" srcOrd="1" destOrd="0" parTransId="{98FFC88C-499D-4036-851F-767F12EC1FA9}" sibTransId="{A881166C-1F0D-445C-A8D4-4E603948B0D8}"/>
    <dgm:cxn modelId="{0BDDC4BA-4D76-411A-80A1-FFDB2B89C5B8}" srcId="{7DFC82BA-FD0A-4363-B1AB-3A5A26916336}" destId="{B1611A3B-A16C-450F-89FF-03F01AE2DF20}" srcOrd="0" destOrd="0" parTransId="{CE7BAF62-7C28-4BF0-80EB-25036835EEA9}" sibTransId="{3973E34E-37D0-4D6B-BDC7-D4C2A8C82915}"/>
    <dgm:cxn modelId="{DBBA99CD-C121-4343-815C-80B0778240A6}" type="presOf" srcId="{02C94D30-C1E3-4110-B7D9-49CDBD27F30F}" destId="{5E95C56C-B06E-4740-B9C7-DF8E4B3A6299}" srcOrd="0" destOrd="0" presId="urn:microsoft.com/office/officeart/2005/8/layout/matrix3"/>
    <dgm:cxn modelId="{679B3BF1-11E0-4A88-AA1E-7C1185612E05}" type="presOf" srcId="{B1611A3B-A16C-450F-89FF-03F01AE2DF20}" destId="{1D25638C-B458-4244-ADF3-7394B4492133}" srcOrd="0" destOrd="0" presId="urn:microsoft.com/office/officeart/2005/8/layout/matrix3"/>
    <dgm:cxn modelId="{ECAF3B20-DBCB-4F3E-8479-138DE63D8357}" type="presParOf" srcId="{CE37BF2B-14D8-40C4-B5E7-5B05130A611C}" destId="{3FE26394-BE37-4A7D-90AA-AB3B7CA17C4E}" srcOrd="0" destOrd="0" presId="urn:microsoft.com/office/officeart/2005/8/layout/matrix3"/>
    <dgm:cxn modelId="{9F486FDF-3ACF-4205-A03F-5214FBFC991E}" type="presParOf" srcId="{CE37BF2B-14D8-40C4-B5E7-5B05130A611C}" destId="{1D25638C-B458-4244-ADF3-7394B4492133}" srcOrd="1" destOrd="0" presId="urn:microsoft.com/office/officeart/2005/8/layout/matrix3"/>
    <dgm:cxn modelId="{20C918D1-92A2-4051-A05F-FF778E410CEF}" type="presParOf" srcId="{CE37BF2B-14D8-40C4-B5E7-5B05130A611C}" destId="{DD00181B-FEBE-4EC2-83F7-994C8CD925C5}" srcOrd="2" destOrd="0" presId="urn:microsoft.com/office/officeart/2005/8/layout/matrix3"/>
    <dgm:cxn modelId="{6B72244A-9ABC-4A58-8371-D484E725F75F}" type="presParOf" srcId="{CE37BF2B-14D8-40C4-B5E7-5B05130A611C}" destId="{91B21457-F097-4280-813A-5B832BE43EBA}" srcOrd="3" destOrd="0" presId="urn:microsoft.com/office/officeart/2005/8/layout/matrix3"/>
    <dgm:cxn modelId="{2E804996-258A-4173-8F2E-D7266834079C}" type="presParOf" srcId="{CE37BF2B-14D8-40C4-B5E7-5B05130A611C}" destId="{5E95C56C-B06E-4740-B9C7-DF8E4B3A6299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DFC82BA-FD0A-4363-B1AB-3A5A26916336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B1611A3B-A16C-450F-89FF-03F01AE2DF20}">
      <dgm:prSet/>
      <dgm:spPr/>
      <dgm:t>
        <a:bodyPr/>
        <a:lstStyle/>
        <a:p>
          <a:r>
            <a:rPr lang="en-US"/>
            <a:t>Director</a:t>
          </a:r>
        </a:p>
      </dgm:t>
    </dgm:pt>
    <dgm:pt modelId="{CE7BAF62-7C28-4BF0-80EB-25036835EEA9}" type="parTrans" cxnId="{0BDDC4BA-4D76-411A-80A1-FFDB2B89C5B8}">
      <dgm:prSet/>
      <dgm:spPr/>
      <dgm:t>
        <a:bodyPr/>
        <a:lstStyle/>
        <a:p>
          <a:endParaRPr lang="en-US"/>
        </a:p>
      </dgm:t>
    </dgm:pt>
    <dgm:pt modelId="{3973E34E-37D0-4D6B-BDC7-D4C2A8C82915}" type="sibTrans" cxnId="{0BDDC4BA-4D76-411A-80A1-FFDB2B89C5B8}">
      <dgm:prSet/>
      <dgm:spPr/>
      <dgm:t>
        <a:bodyPr/>
        <a:lstStyle/>
        <a:p>
          <a:endParaRPr lang="en-US"/>
        </a:p>
      </dgm:t>
    </dgm:pt>
    <dgm:pt modelId="{2B16D5EE-8DE5-46D2-AB4D-CDE1A3C01DB4}">
      <dgm:prSet/>
      <dgm:spPr/>
      <dgm:t>
        <a:bodyPr/>
        <a:lstStyle/>
        <a:p>
          <a:r>
            <a:rPr lang="en-US"/>
            <a:t>Cheerleader</a:t>
          </a:r>
        </a:p>
      </dgm:t>
    </dgm:pt>
    <dgm:pt modelId="{98FFC88C-499D-4036-851F-767F12EC1FA9}" type="parTrans" cxnId="{8711B2A6-10FC-43A6-8AAC-3E2043319F43}">
      <dgm:prSet/>
      <dgm:spPr/>
      <dgm:t>
        <a:bodyPr/>
        <a:lstStyle/>
        <a:p>
          <a:endParaRPr lang="en-US"/>
        </a:p>
      </dgm:t>
    </dgm:pt>
    <dgm:pt modelId="{A881166C-1F0D-445C-A8D4-4E603948B0D8}" type="sibTrans" cxnId="{8711B2A6-10FC-43A6-8AAC-3E2043319F43}">
      <dgm:prSet/>
      <dgm:spPr/>
      <dgm:t>
        <a:bodyPr/>
        <a:lstStyle/>
        <a:p>
          <a:endParaRPr lang="en-US"/>
        </a:p>
      </dgm:t>
    </dgm:pt>
    <dgm:pt modelId="{65B64F7A-B927-4C61-A669-CA82F216D703}">
      <dgm:prSet/>
      <dgm:spPr/>
      <dgm:t>
        <a:bodyPr/>
        <a:lstStyle/>
        <a:p>
          <a:r>
            <a:rPr lang="en-US"/>
            <a:t>Analyst</a:t>
          </a:r>
        </a:p>
      </dgm:t>
    </dgm:pt>
    <dgm:pt modelId="{D9F420A5-DFA3-4FB0-BE72-47DCF43E84B3}" type="parTrans" cxnId="{F8A80972-3C7B-407B-8FA2-B7BFCFC3236B}">
      <dgm:prSet/>
      <dgm:spPr/>
      <dgm:t>
        <a:bodyPr/>
        <a:lstStyle/>
        <a:p>
          <a:endParaRPr lang="en-US"/>
        </a:p>
      </dgm:t>
    </dgm:pt>
    <dgm:pt modelId="{F3619E6F-29AB-4E7B-B11D-15279C25FF42}" type="sibTrans" cxnId="{F8A80972-3C7B-407B-8FA2-B7BFCFC3236B}">
      <dgm:prSet/>
      <dgm:spPr/>
      <dgm:t>
        <a:bodyPr/>
        <a:lstStyle/>
        <a:p>
          <a:endParaRPr lang="en-US"/>
        </a:p>
      </dgm:t>
    </dgm:pt>
    <dgm:pt modelId="{02C94D30-C1E3-4110-B7D9-49CDBD27F30F}">
      <dgm:prSet/>
      <dgm:spPr/>
      <dgm:t>
        <a:bodyPr/>
        <a:lstStyle/>
        <a:p>
          <a:r>
            <a:rPr lang="en-US"/>
            <a:t>Servant</a:t>
          </a:r>
        </a:p>
      </dgm:t>
    </dgm:pt>
    <dgm:pt modelId="{9DE77519-4E8A-4F04-B801-47FC650410C6}" type="parTrans" cxnId="{6DD08F69-1781-419B-9303-93A9480013BB}">
      <dgm:prSet/>
      <dgm:spPr/>
      <dgm:t>
        <a:bodyPr/>
        <a:lstStyle/>
        <a:p>
          <a:endParaRPr lang="en-US"/>
        </a:p>
      </dgm:t>
    </dgm:pt>
    <dgm:pt modelId="{CD3B8D43-B9E3-4443-B32F-EDDC2775BDEF}" type="sibTrans" cxnId="{6DD08F69-1781-419B-9303-93A9480013BB}">
      <dgm:prSet/>
      <dgm:spPr/>
      <dgm:t>
        <a:bodyPr/>
        <a:lstStyle/>
        <a:p>
          <a:endParaRPr lang="en-US"/>
        </a:p>
      </dgm:t>
    </dgm:pt>
    <dgm:pt modelId="{CE37BF2B-14D8-40C4-B5E7-5B05130A611C}" type="pres">
      <dgm:prSet presAssocID="{7DFC82BA-FD0A-4363-B1AB-3A5A26916336}" presName="matrix" presStyleCnt="0">
        <dgm:presLayoutVars>
          <dgm:chMax val="1"/>
          <dgm:dir/>
          <dgm:resizeHandles val="exact"/>
        </dgm:presLayoutVars>
      </dgm:prSet>
      <dgm:spPr/>
    </dgm:pt>
    <dgm:pt modelId="{3FE26394-BE37-4A7D-90AA-AB3B7CA17C4E}" type="pres">
      <dgm:prSet presAssocID="{7DFC82BA-FD0A-4363-B1AB-3A5A26916336}" presName="diamond" presStyleLbl="bgShp" presStyleIdx="0" presStyleCnt="1"/>
      <dgm:spPr/>
    </dgm:pt>
    <dgm:pt modelId="{1D25638C-B458-4244-ADF3-7394B4492133}" type="pres">
      <dgm:prSet presAssocID="{7DFC82BA-FD0A-4363-B1AB-3A5A26916336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DD00181B-FEBE-4EC2-83F7-994C8CD925C5}" type="pres">
      <dgm:prSet presAssocID="{7DFC82BA-FD0A-4363-B1AB-3A5A26916336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91B21457-F097-4280-813A-5B832BE43EBA}" type="pres">
      <dgm:prSet presAssocID="{7DFC82BA-FD0A-4363-B1AB-3A5A26916336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5E95C56C-B06E-4740-B9C7-DF8E4B3A6299}" type="pres">
      <dgm:prSet presAssocID="{7DFC82BA-FD0A-4363-B1AB-3A5A26916336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BE223B46-F8FB-4551-8222-58554DDEBD6C}" type="presOf" srcId="{2B16D5EE-8DE5-46D2-AB4D-CDE1A3C01DB4}" destId="{DD00181B-FEBE-4EC2-83F7-994C8CD925C5}" srcOrd="0" destOrd="0" presId="urn:microsoft.com/office/officeart/2005/8/layout/matrix3"/>
    <dgm:cxn modelId="{6DD08F69-1781-419B-9303-93A9480013BB}" srcId="{7DFC82BA-FD0A-4363-B1AB-3A5A26916336}" destId="{02C94D30-C1E3-4110-B7D9-49CDBD27F30F}" srcOrd="3" destOrd="0" parTransId="{9DE77519-4E8A-4F04-B801-47FC650410C6}" sibTransId="{CD3B8D43-B9E3-4443-B32F-EDDC2775BDEF}"/>
    <dgm:cxn modelId="{F8A80972-3C7B-407B-8FA2-B7BFCFC3236B}" srcId="{7DFC82BA-FD0A-4363-B1AB-3A5A26916336}" destId="{65B64F7A-B927-4C61-A669-CA82F216D703}" srcOrd="2" destOrd="0" parTransId="{D9F420A5-DFA3-4FB0-BE72-47DCF43E84B3}" sibTransId="{F3619E6F-29AB-4E7B-B11D-15279C25FF42}"/>
    <dgm:cxn modelId="{946DD196-A0BA-4242-9DB3-70A7CE81F371}" type="presOf" srcId="{65B64F7A-B927-4C61-A669-CA82F216D703}" destId="{91B21457-F097-4280-813A-5B832BE43EBA}" srcOrd="0" destOrd="0" presId="urn:microsoft.com/office/officeart/2005/8/layout/matrix3"/>
    <dgm:cxn modelId="{B0B23099-71E1-4F50-B924-F13C86487C1E}" type="presOf" srcId="{7DFC82BA-FD0A-4363-B1AB-3A5A26916336}" destId="{CE37BF2B-14D8-40C4-B5E7-5B05130A611C}" srcOrd="0" destOrd="0" presId="urn:microsoft.com/office/officeart/2005/8/layout/matrix3"/>
    <dgm:cxn modelId="{8711B2A6-10FC-43A6-8AAC-3E2043319F43}" srcId="{7DFC82BA-FD0A-4363-B1AB-3A5A26916336}" destId="{2B16D5EE-8DE5-46D2-AB4D-CDE1A3C01DB4}" srcOrd="1" destOrd="0" parTransId="{98FFC88C-499D-4036-851F-767F12EC1FA9}" sibTransId="{A881166C-1F0D-445C-A8D4-4E603948B0D8}"/>
    <dgm:cxn modelId="{0BDDC4BA-4D76-411A-80A1-FFDB2B89C5B8}" srcId="{7DFC82BA-FD0A-4363-B1AB-3A5A26916336}" destId="{B1611A3B-A16C-450F-89FF-03F01AE2DF20}" srcOrd="0" destOrd="0" parTransId="{CE7BAF62-7C28-4BF0-80EB-25036835EEA9}" sibTransId="{3973E34E-37D0-4D6B-BDC7-D4C2A8C82915}"/>
    <dgm:cxn modelId="{DBBA99CD-C121-4343-815C-80B0778240A6}" type="presOf" srcId="{02C94D30-C1E3-4110-B7D9-49CDBD27F30F}" destId="{5E95C56C-B06E-4740-B9C7-DF8E4B3A6299}" srcOrd="0" destOrd="0" presId="urn:microsoft.com/office/officeart/2005/8/layout/matrix3"/>
    <dgm:cxn modelId="{679B3BF1-11E0-4A88-AA1E-7C1185612E05}" type="presOf" srcId="{B1611A3B-A16C-450F-89FF-03F01AE2DF20}" destId="{1D25638C-B458-4244-ADF3-7394B4492133}" srcOrd="0" destOrd="0" presId="urn:microsoft.com/office/officeart/2005/8/layout/matrix3"/>
    <dgm:cxn modelId="{ECAF3B20-DBCB-4F3E-8479-138DE63D8357}" type="presParOf" srcId="{CE37BF2B-14D8-40C4-B5E7-5B05130A611C}" destId="{3FE26394-BE37-4A7D-90AA-AB3B7CA17C4E}" srcOrd="0" destOrd="0" presId="urn:microsoft.com/office/officeart/2005/8/layout/matrix3"/>
    <dgm:cxn modelId="{9F486FDF-3ACF-4205-A03F-5214FBFC991E}" type="presParOf" srcId="{CE37BF2B-14D8-40C4-B5E7-5B05130A611C}" destId="{1D25638C-B458-4244-ADF3-7394B4492133}" srcOrd="1" destOrd="0" presId="urn:microsoft.com/office/officeart/2005/8/layout/matrix3"/>
    <dgm:cxn modelId="{20C918D1-92A2-4051-A05F-FF778E410CEF}" type="presParOf" srcId="{CE37BF2B-14D8-40C4-B5E7-5B05130A611C}" destId="{DD00181B-FEBE-4EC2-83F7-994C8CD925C5}" srcOrd="2" destOrd="0" presId="urn:microsoft.com/office/officeart/2005/8/layout/matrix3"/>
    <dgm:cxn modelId="{6B72244A-9ABC-4A58-8371-D484E725F75F}" type="presParOf" srcId="{CE37BF2B-14D8-40C4-B5E7-5B05130A611C}" destId="{91B21457-F097-4280-813A-5B832BE43EBA}" srcOrd="3" destOrd="0" presId="urn:microsoft.com/office/officeart/2005/8/layout/matrix3"/>
    <dgm:cxn modelId="{2E804996-258A-4173-8F2E-D7266834079C}" type="presParOf" srcId="{CE37BF2B-14D8-40C4-B5E7-5B05130A611C}" destId="{5E95C56C-B06E-4740-B9C7-DF8E4B3A6299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305AD0D-7B4C-4A4A-B2FE-BA6548D38CF3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A8496F9-D6B3-4244-A238-BA332829B9B4}">
      <dgm:prSet/>
      <dgm:spPr/>
      <dgm:t>
        <a:bodyPr/>
        <a:lstStyle/>
        <a:p>
          <a:r>
            <a:rPr lang="en-US" dirty="0"/>
            <a:t>Communicate with them regularly.</a:t>
          </a:r>
        </a:p>
      </dgm:t>
    </dgm:pt>
    <dgm:pt modelId="{83A764EE-F78E-4AB6-8984-BA866C0C4DFA}" type="parTrans" cxnId="{612C9FF6-2963-49EA-8EEB-3554BF4A4311}">
      <dgm:prSet/>
      <dgm:spPr/>
      <dgm:t>
        <a:bodyPr/>
        <a:lstStyle/>
        <a:p>
          <a:endParaRPr lang="en-US"/>
        </a:p>
      </dgm:t>
    </dgm:pt>
    <dgm:pt modelId="{5A34BDE1-1F6C-43EC-A0E6-DF362980EB82}" type="sibTrans" cxnId="{612C9FF6-2963-49EA-8EEB-3554BF4A4311}">
      <dgm:prSet/>
      <dgm:spPr/>
      <dgm:t>
        <a:bodyPr/>
        <a:lstStyle/>
        <a:p>
          <a:endParaRPr lang="en-US"/>
        </a:p>
      </dgm:t>
    </dgm:pt>
    <dgm:pt modelId="{7E2B5B5E-CA2E-4BA0-97D2-8DA7DCD5D8FF}">
      <dgm:prSet/>
      <dgm:spPr/>
      <dgm:t>
        <a:bodyPr/>
        <a:lstStyle/>
        <a:p>
          <a:r>
            <a:rPr lang="en-US" dirty="0"/>
            <a:t>Let them know you have their back.</a:t>
          </a:r>
        </a:p>
      </dgm:t>
    </dgm:pt>
    <dgm:pt modelId="{EB06D204-9004-4184-A3D7-097D1450EB30}" type="parTrans" cxnId="{50CD388F-9677-4707-B9A8-715F17444B73}">
      <dgm:prSet/>
      <dgm:spPr/>
      <dgm:t>
        <a:bodyPr/>
        <a:lstStyle/>
        <a:p>
          <a:endParaRPr lang="en-US"/>
        </a:p>
      </dgm:t>
    </dgm:pt>
    <dgm:pt modelId="{4D634625-AFEB-4B17-89DD-D4012643AD2F}" type="sibTrans" cxnId="{50CD388F-9677-4707-B9A8-715F17444B73}">
      <dgm:prSet/>
      <dgm:spPr/>
      <dgm:t>
        <a:bodyPr/>
        <a:lstStyle/>
        <a:p>
          <a:endParaRPr lang="en-US"/>
        </a:p>
      </dgm:t>
    </dgm:pt>
    <dgm:pt modelId="{66A66EC0-E57A-4691-825C-89E02684DDEF}">
      <dgm:prSet/>
      <dgm:spPr/>
      <dgm:t>
        <a:bodyPr/>
        <a:lstStyle/>
        <a:p>
          <a:r>
            <a:rPr lang="en-US" dirty="0"/>
            <a:t>Watch how others interact with them.</a:t>
          </a:r>
        </a:p>
      </dgm:t>
    </dgm:pt>
    <dgm:pt modelId="{241ED1FF-2E12-4BFB-9477-2F8DCDCE31B9}" type="parTrans" cxnId="{E8D96CD9-1FB3-40C6-9E72-04F7BBF7F9AC}">
      <dgm:prSet/>
      <dgm:spPr/>
      <dgm:t>
        <a:bodyPr/>
        <a:lstStyle/>
        <a:p>
          <a:endParaRPr lang="en-US"/>
        </a:p>
      </dgm:t>
    </dgm:pt>
    <dgm:pt modelId="{0EB63C60-7764-44F6-859A-4ECA18EB4B8F}" type="sibTrans" cxnId="{E8D96CD9-1FB3-40C6-9E72-04F7BBF7F9AC}">
      <dgm:prSet/>
      <dgm:spPr/>
      <dgm:t>
        <a:bodyPr/>
        <a:lstStyle/>
        <a:p>
          <a:endParaRPr lang="en-US"/>
        </a:p>
      </dgm:t>
    </dgm:pt>
    <dgm:pt modelId="{B160E112-7688-4400-BBE0-E6650B59D6D3}">
      <dgm:prSet/>
      <dgm:spPr/>
      <dgm:t>
        <a:bodyPr/>
        <a:lstStyle/>
        <a:p>
          <a:r>
            <a:rPr lang="en-US" dirty="0"/>
            <a:t>Don’t embarrass them.</a:t>
          </a:r>
        </a:p>
      </dgm:t>
    </dgm:pt>
    <dgm:pt modelId="{EF5CE305-6E30-436B-A546-E122386E7CD1}" type="parTrans" cxnId="{DB8BF86F-A66E-4109-AFA8-59F606485329}">
      <dgm:prSet/>
      <dgm:spPr/>
      <dgm:t>
        <a:bodyPr/>
        <a:lstStyle/>
        <a:p>
          <a:endParaRPr lang="en-US"/>
        </a:p>
      </dgm:t>
    </dgm:pt>
    <dgm:pt modelId="{545D0269-D7C5-4DCB-A665-59837F3EA304}" type="sibTrans" cxnId="{DB8BF86F-A66E-4109-AFA8-59F606485329}">
      <dgm:prSet/>
      <dgm:spPr/>
      <dgm:t>
        <a:bodyPr/>
        <a:lstStyle/>
        <a:p>
          <a:endParaRPr lang="en-US"/>
        </a:p>
      </dgm:t>
    </dgm:pt>
    <dgm:pt modelId="{9F627CCE-D071-4B75-8FB4-B8CDD6A4E85F}">
      <dgm:prSet/>
      <dgm:spPr/>
      <dgm:t>
        <a:bodyPr/>
        <a:lstStyle/>
        <a:p>
          <a:r>
            <a:rPr lang="en-US" dirty="0"/>
            <a:t>Get personal (a little).</a:t>
          </a:r>
        </a:p>
      </dgm:t>
    </dgm:pt>
    <dgm:pt modelId="{4B4D4859-2ACE-401E-9B04-800859B49CA1}" type="parTrans" cxnId="{AD0852E8-406D-4F29-870C-C0B193428164}">
      <dgm:prSet/>
      <dgm:spPr/>
      <dgm:t>
        <a:bodyPr/>
        <a:lstStyle/>
        <a:p>
          <a:endParaRPr lang="en-US"/>
        </a:p>
      </dgm:t>
    </dgm:pt>
    <dgm:pt modelId="{291BB3D0-D0A1-44A5-BB96-8B73BE4EFB4B}" type="sibTrans" cxnId="{AD0852E8-406D-4F29-870C-C0B193428164}">
      <dgm:prSet/>
      <dgm:spPr/>
      <dgm:t>
        <a:bodyPr/>
        <a:lstStyle/>
        <a:p>
          <a:endParaRPr lang="en-US"/>
        </a:p>
      </dgm:t>
    </dgm:pt>
    <dgm:pt modelId="{89B8B44A-456B-4ADD-8F1D-9853F2B2C00C}" type="pres">
      <dgm:prSet presAssocID="{4305AD0D-7B4C-4A4A-B2FE-BA6548D38CF3}" presName="linear" presStyleCnt="0">
        <dgm:presLayoutVars>
          <dgm:animLvl val="lvl"/>
          <dgm:resizeHandles val="exact"/>
        </dgm:presLayoutVars>
      </dgm:prSet>
      <dgm:spPr/>
    </dgm:pt>
    <dgm:pt modelId="{67228E1E-EEDC-4479-B88F-55B016B63832}" type="pres">
      <dgm:prSet presAssocID="{0A8496F9-D6B3-4244-A238-BA332829B9B4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AE03482B-F391-4523-BB72-B0752C2DC964}" type="pres">
      <dgm:prSet presAssocID="{5A34BDE1-1F6C-43EC-A0E6-DF362980EB82}" presName="spacer" presStyleCnt="0"/>
      <dgm:spPr/>
    </dgm:pt>
    <dgm:pt modelId="{65D5AF67-AE4B-415C-AA53-9C6633B8192D}" type="pres">
      <dgm:prSet presAssocID="{7E2B5B5E-CA2E-4BA0-97D2-8DA7DCD5D8FF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515ADD14-7587-4D62-9CD3-A9138207AA38}" type="pres">
      <dgm:prSet presAssocID="{4D634625-AFEB-4B17-89DD-D4012643AD2F}" presName="spacer" presStyleCnt="0"/>
      <dgm:spPr/>
    </dgm:pt>
    <dgm:pt modelId="{10B787FE-2938-45CE-B397-2E41355EE3C2}" type="pres">
      <dgm:prSet presAssocID="{66A66EC0-E57A-4691-825C-89E02684DDEF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E57A1EBB-1A57-48CA-BE0A-1E3A426ACFA1}" type="pres">
      <dgm:prSet presAssocID="{0EB63C60-7764-44F6-859A-4ECA18EB4B8F}" presName="spacer" presStyleCnt="0"/>
      <dgm:spPr/>
    </dgm:pt>
    <dgm:pt modelId="{22A74306-76B6-431E-B0F5-EB57D26706CD}" type="pres">
      <dgm:prSet presAssocID="{B160E112-7688-4400-BBE0-E6650B59D6D3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F8FB5AA7-DE11-4B50-877D-02D8709D29A6}" type="pres">
      <dgm:prSet presAssocID="{545D0269-D7C5-4DCB-A665-59837F3EA304}" presName="spacer" presStyleCnt="0"/>
      <dgm:spPr/>
    </dgm:pt>
    <dgm:pt modelId="{86FD6140-7F9D-435A-A398-4BEE22CD9BAC}" type="pres">
      <dgm:prSet presAssocID="{9F627CCE-D071-4B75-8FB4-B8CDD6A4E85F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897C4D14-629A-4D20-81D3-D4796D502C73}" type="presOf" srcId="{7E2B5B5E-CA2E-4BA0-97D2-8DA7DCD5D8FF}" destId="{65D5AF67-AE4B-415C-AA53-9C6633B8192D}" srcOrd="0" destOrd="0" presId="urn:microsoft.com/office/officeart/2005/8/layout/vList2"/>
    <dgm:cxn modelId="{B06A8623-5FD6-4E55-8A02-C038FB03F502}" type="presOf" srcId="{9F627CCE-D071-4B75-8FB4-B8CDD6A4E85F}" destId="{86FD6140-7F9D-435A-A398-4BEE22CD9BAC}" srcOrd="0" destOrd="0" presId="urn:microsoft.com/office/officeart/2005/8/layout/vList2"/>
    <dgm:cxn modelId="{BFB56347-E925-4980-B5BB-C8C513E72A75}" type="presOf" srcId="{0A8496F9-D6B3-4244-A238-BA332829B9B4}" destId="{67228E1E-EEDC-4479-B88F-55B016B63832}" srcOrd="0" destOrd="0" presId="urn:microsoft.com/office/officeart/2005/8/layout/vList2"/>
    <dgm:cxn modelId="{DB8BF86F-A66E-4109-AFA8-59F606485329}" srcId="{4305AD0D-7B4C-4A4A-B2FE-BA6548D38CF3}" destId="{B160E112-7688-4400-BBE0-E6650B59D6D3}" srcOrd="3" destOrd="0" parTransId="{EF5CE305-6E30-436B-A546-E122386E7CD1}" sibTransId="{545D0269-D7C5-4DCB-A665-59837F3EA304}"/>
    <dgm:cxn modelId="{48399E57-7F3C-41DD-A676-C754113742DE}" type="presOf" srcId="{4305AD0D-7B4C-4A4A-B2FE-BA6548D38CF3}" destId="{89B8B44A-456B-4ADD-8F1D-9853F2B2C00C}" srcOrd="0" destOrd="0" presId="urn:microsoft.com/office/officeart/2005/8/layout/vList2"/>
    <dgm:cxn modelId="{A6310759-F08D-4817-8CDE-EDD1D446229B}" type="presOf" srcId="{B160E112-7688-4400-BBE0-E6650B59D6D3}" destId="{22A74306-76B6-431E-B0F5-EB57D26706CD}" srcOrd="0" destOrd="0" presId="urn:microsoft.com/office/officeart/2005/8/layout/vList2"/>
    <dgm:cxn modelId="{50CD388F-9677-4707-B9A8-715F17444B73}" srcId="{4305AD0D-7B4C-4A4A-B2FE-BA6548D38CF3}" destId="{7E2B5B5E-CA2E-4BA0-97D2-8DA7DCD5D8FF}" srcOrd="1" destOrd="0" parTransId="{EB06D204-9004-4184-A3D7-097D1450EB30}" sibTransId="{4D634625-AFEB-4B17-89DD-D4012643AD2F}"/>
    <dgm:cxn modelId="{E8D96CD9-1FB3-40C6-9E72-04F7BBF7F9AC}" srcId="{4305AD0D-7B4C-4A4A-B2FE-BA6548D38CF3}" destId="{66A66EC0-E57A-4691-825C-89E02684DDEF}" srcOrd="2" destOrd="0" parTransId="{241ED1FF-2E12-4BFB-9477-2F8DCDCE31B9}" sibTransId="{0EB63C60-7764-44F6-859A-4ECA18EB4B8F}"/>
    <dgm:cxn modelId="{DA9938DB-B195-45B8-9077-D8235310A15F}" type="presOf" srcId="{66A66EC0-E57A-4691-825C-89E02684DDEF}" destId="{10B787FE-2938-45CE-B397-2E41355EE3C2}" srcOrd="0" destOrd="0" presId="urn:microsoft.com/office/officeart/2005/8/layout/vList2"/>
    <dgm:cxn modelId="{AD0852E8-406D-4F29-870C-C0B193428164}" srcId="{4305AD0D-7B4C-4A4A-B2FE-BA6548D38CF3}" destId="{9F627CCE-D071-4B75-8FB4-B8CDD6A4E85F}" srcOrd="4" destOrd="0" parTransId="{4B4D4859-2ACE-401E-9B04-800859B49CA1}" sibTransId="{291BB3D0-D0A1-44A5-BB96-8B73BE4EFB4B}"/>
    <dgm:cxn modelId="{612C9FF6-2963-49EA-8EEB-3554BF4A4311}" srcId="{4305AD0D-7B4C-4A4A-B2FE-BA6548D38CF3}" destId="{0A8496F9-D6B3-4244-A238-BA332829B9B4}" srcOrd="0" destOrd="0" parTransId="{83A764EE-F78E-4AB6-8984-BA866C0C4DFA}" sibTransId="{5A34BDE1-1F6C-43EC-A0E6-DF362980EB82}"/>
    <dgm:cxn modelId="{95BCD2FD-0156-4B52-9B87-D6B55A858E71}" type="presParOf" srcId="{89B8B44A-456B-4ADD-8F1D-9853F2B2C00C}" destId="{67228E1E-EEDC-4479-B88F-55B016B63832}" srcOrd="0" destOrd="0" presId="urn:microsoft.com/office/officeart/2005/8/layout/vList2"/>
    <dgm:cxn modelId="{5D246CEB-731F-406E-869E-9A08FBEA56D9}" type="presParOf" srcId="{89B8B44A-456B-4ADD-8F1D-9853F2B2C00C}" destId="{AE03482B-F391-4523-BB72-B0752C2DC964}" srcOrd="1" destOrd="0" presId="urn:microsoft.com/office/officeart/2005/8/layout/vList2"/>
    <dgm:cxn modelId="{51BE0BAD-9914-47B1-9162-AECF5B96DA21}" type="presParOf" srcId="{89B8B44A-456B-4ADD-8F1D-9853F2B2C00C}" destId="{65D5AF67-AE4B-415C-AA53-9C6633B8192D}" srcOrd="2" destOrd="0" presId="urn:microsoft.com/office/officeart/2005/8/layout/vList2"/>
    <dgm:cxn modelId="{D911D7C0-4BC9-4652-8511-F101FDF6DC80}" type="presParOf" srcId="{89B8B44A-456B-4ADD-8F1D-9853F2B2C00C}" destId="{515ADD14-7587-4D62-9CD3-A9138207AA38}" srcOrd="3" destOrd="0" presId="urn:microsoft.com/office/officeart/2005/8/layout/vList2"/>
    <dgm:cxn modelId="{2941CDF3-FA31-4656-9D95-E5ED8F155A7B}" type="presParOf" srcId="{89B8B44A-456B-4ADD-8F1D-9853F2B2C00C}" destId="{10B787FE-2938-45CE-B397-2E41355EE3C2}" srcOrd="4" destOrd="0" presId="urn:microsoft.com/office/officeart/2005/8/layout/vList2"/>
    <dgm:cxn modelId="{46F419AD-CFB5-4304-B3A2-1A268DAEA0A6}" type="presParOf" srcId="{89B8B44A-456B-4ADD-8F1D-9853F2B2C00C}" destId="{E57A1EBB-1A57-48CA-BE0A-1E3A426ACFA1}" srcOrd="5" destOrd="0" presId="urn:microsoft.com/office/officeart/2005/8/layout/vList2"/>
    <dgm:cxn modelId="{FF4DB6A6-FCDD-4323-9BDC-529CB8C582BF}" type="presParOf" srcId="{89B8B44A-456B-4ADD-8F1D-9853F2B2C00C}" destId="{22A74306-76B6-431E-B0F5-EB57D26706CD}" srcOrd="6" destOrd="0" presId="urn:microsoft.com/office/officeart/2005/8/layout/vList2"/>
    <dgm:cxn modelId="{4ECC6310-69D0-45BA-898D-539DB34362EF}" type="presParOf" srcId="{89B8B44A-456B-4ADD-8F1D-9853F2B2C00C}" destId="{F8FB5AA7-DE11-4B50-877D-02D8709D29A6}" srcOrd="7" destOrd="0" presId="urn:microsoft.com/office/officeart/2005/8/layout/vList2"/>
    <dgm:cxn modelId="{8C73CBE5-DD9A-450B-8F9B-9F709A70CDE2}" type="presParOf" srcId="{89B8B44A-456B-4ADD-8F1D-9853F2B2C00C}" destId="{86FD6140-7F9D-435A-A398-4BEE22CD9BAC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228E1E-EEDC-4479-B88F-55B016B63832}">
      <dsp:nvSpPr>
        <dsp:cNvPr id="0" name=""/>
        <dsp:cNvSpPr/>
      </dsp:nvSpPr>
      <dsp:spPr>
        <a:xfrm>
          <a:off x="0" y="41205"/>
          <a:ext cx="7012370" cy="8424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2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Power dynamics</a:t>
          </a:r>
        </a:p>
      </dsp:txBody>
      <dsp:txXfrm>
        <a:off x="41123" y="82328"/>
        <a:ext cx="6930124" cy="760154"/>
      </dsp:txXfrm>
    </dsp:sp>
    <dsp:sp modelId="{65D5AF67-AE4B-415C-AA53-9C6633B8192D}">
      <dsp:nvSpPr>
        <dsp:cNvPr id="0" name=""/>
        <dsp:cNvSpPr/>
      </dsp:nvSpPr>
      <dsp:spPr>
        <a:xfrm>
          <a:off x="0" y="987285"/>
          <a:ext cx="7012370" cy="842400"/>
        </a:xfrm>
        <a:prstGeom prst="roundRect">
          <a:avLst/>
        </a:prstGeom>
        <a:gradFill rotWithShape="0">
          <a:gsLst>
            <a:gs pos="0">
              <a:schemeClr val="accent2">
                <a:hueOff val="297934"/>
                <a:satOff val="1728"/>
                <a:lumOff val="1716"/>
                <a:alphaOff val="0"/>
                <a:tint val="98000"/>
                <a:lumMod val="110000"/>
              </a:schemeClr>
            </a:gs>
            <a:gs pos="84000">
              <a:schemeClr val="accent2">
                <a:hueOff val="297934"/>
                <a:satOff val="1728"/>
                <a:lumOff val="1716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Access and time constraints</a:t>
          </a:r>
        </a:p>
      </dsp:txBody>
      <dsp:txXfrm>
        <a:off x="41123" y="1028408"/>
        <a:ext cx="6930124" cy="760154"/>
      </dsp:txXfrm>
    </dsp:sp>
    <dsp:sp modelId="{10B787FE-2938-45CE-B397-2E41355EE3C2}">
      <dsp:nvSpPr>
        <dsp:cNvPr id="0" name=""/>
        <dsp:cNvSpPr/>
      </dsp:nvSpPr>
      <dsp:spPr>
        <a:xfrm>
          <a:off x="0" y="1933365"/>
          <a:ext cx="7012370" cy="842400"/>
        </a:xfrm>
        <a:prstGeom prst="roundRect">
          <a:avLst/>
        </a:prstGeom>
        <a:gradFill rotWithShape="0">
          <a:gsLst>
            <a:gs pos="0">
              <a:schemeClr val="accent2">
                <a:hueOff val="595867"/>
                <a:satOff val="3457"/>
                <a:lumOff val="3432"/>
                <a:alphaOff val="0"/>
                <a:tint val="98000"/>
                <a:lumMod val="110000"/>
              </a:schemeClr>
            </a:gs>
            <a:gs pos="84000">
              <a:schemeClr val="accent2">
                <a:hueOff val="595867"/>
                <a:satOff val="3457"/>
                <a:lumOff val="3432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Competing demands and priorities</a:t>
          </a:r>
        </a:p>
      </dsp:txBody>
      <dsp:txXfrm>
        <a:off x="41123" y="1974488"/>
        <a:ext cx="6930124" cy="760154"/>
      </dsp:txXfrm>
    </dsp:sp>
    <dsp:sp modelId="{3886121A-77A1-4DB0-AF39-CA03B6025F7B}">
      <dsp:nvSpPr>
        <dsp:cNvPr id="0" name=""/>
        <dsp:cNvSpPr/>
      </dsp:nvSpPr>
      <dsp:spPr>
        <a:xfrm>
          <a:off x="0" y="2879445"/>
          <a:ext cx="7012370" cy="842400"/>
        </a:xfrm>
        <a:prstGeom prst="roundRect">
          <a:avLst/>
        </a:prstGeom>
        <a:gradFill rotWithShape="0">
          <a:gsLst>
            <a:gs pos="0">
              <a:schemeClr val="accent2">
                <a:hueOff val="893801"/>
                <a:satOff val="5185"/>
                <a:lumOff val="5148"/>
                <a:alphaOff val="0"/>
                <a:tint val="98000"/>
                <a:lumMod val="110000"/>
              </a:schemeClr>
            </a:gs>
            <a:gs pos="84000">
              <a:schemeClr val="accent2">
                <a:hueOff val="893801"/>
                <a:satOff val="5185"/>
                <a:lumOff val="5148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0" i="0" kern="1200" baseline="0" dirty="0"/>
            <a:t>Confidence, fear of conflict</a:t>
          </a:r>
          <a:endParaRPr lang="en-US" sz="3600" kern="1200" dirty="0"/>
        </a:p>
      </dsp:txBody>
      <dsp:txXfrm>
        <a:off x="41123" y="2920568"/>
        <a:ext cx="6930124" cy="760154"/>
      </dsp:txXfrm>
    </dsp:sp>
    <dsp:sp modelId="{22A74306-76B6-431E-B0F5-EB57D26706CD}">
      <dsp:nvSpPr>
        <dsp:cNvPr id="0" name=""/>
        <dsp:cNvSpPr/>
      </dsp:nvSpPr>
      <dsp:spPr>
        <a:xfrm>
          <a:off x="0" y="3825525"/>
          <a:ext cx="7012370" cy="842400"/>
        </a:xfrm>
        <a:prstGeom prst="roundRect">
          <a:avLst/>
        </a:prstGeom>
        <a:gradFill rotWithShape="0">
          <a:gsLst>
            <a:gs pos="0">
              <a:schemeClr val="accent2">
                <a:hueOff val="1191735"/>
                <a:satOff val="6913"/>
                <a:lumOff val="6864"/>
                <a:alphaOff val="0"/>
                <a:tint val="98000"/>
                <a:lumMod val="110000"/>
              </a:schemeClr>
            </a:gs>
            <a:gs pos="84000">
              <a:schemeClr val="accent2">
                <a:hueOff val="1191735"/>
                <a:satOff val="6913"/>
                <a:lumOff val="6864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0" i="0" kern="1200" baseline="0"/>
            <a:t>Communication styles</a:t>
          </a:r>
          <a:endParaRPr lang="en-US" sz="3600" kern="1200"/>
        </a:p>
      </dsp:txBody>
      <dsp:txXfrm>
        <a:off x="41123" y="3866648"/>
        <a:ext cx="6930124" cy="7601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E26394-BE37-4A7D-90AA-AB3B7CA17C4E}">
      <dsp:nvSpPr>
        <dsp:cNvPr id="0" name=""/>
        <dsp:cNvSpPr/>
      </dsp:nvSpPr>
      <dsp:spPr>
        <a:xfrm>
          <a:off x="1151619" y="0"/>
          <a:ext cx="4709131" cy="4709131"/>
        </a:xfrm>
        <a:prstGeom prst="diamond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25638C-B458-4244-ADF3-7394B4492133}">
      <dsp:nvSpPr>
        <dsp:cNvPr id="0" name=""/>
        <dsp:cNvSpPr/>
      </dsp:nvSpPr>
      <dsp:spPr>
        <a:xfrm>
          <a:off x="1598986" y="447367"/>
          <a:ext cx="1836561" cy="1836561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Director</a:t>
          </a:r>
        </a:p>
      </dsp:txBody>
      <dsp:txXfrm>
        <a:off x="1688640" y="537021"/>
        <a:ext cx="1657253" cy="1657253"/>
      </dsp:txXfrm>
    </dsp:sp>
    <dsp:sp modelId="{DD00181B-FEBE-4EC2-83F7-994C8CD925C5}">
      <dsp:nvSpPr>
        <dsp:cNvPr id="0" name=""/>
        <dsp:cNvSpPr/>
      </dsp:nvSpPr>
      <dsp:spPr>
        <a:xfrm>
          <a:off x="3576821" y="447367"/>
          <a:ext cx="1836561" cy="1836561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Cheerleader</a:t>
          </a:r>
        </a:p>
      </dsp:txBody>
      <dsp:txXfrm>
        <a:off x="3666475" y="537021"/>
        <a:ext cx="1657253" cy="1657253"/>
      </dsp:txXfrm>
    </dsp:sp>
    <dsp:sp modelId="{91B21457-F097-4280-813A-5B832BE43EBA}">
      <dsp:nvSpPr>
        <dsp:cNvPr id="0" name=""/>
        <dsp:cNvSpPr/>
      </dsp:nvSpPr>
      <dsp:spPr>
        <a:xfrm>
          <a:off x="1598986" y="2425202"/>
          <a:ext cx="1836561" cy="1836561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Analyst</a:t>
          </a:r>
        </a:p>
      </dsp:txBody>
      <dsp:txXfrm>
        <a:off x="1688640" y="2514856"/>
        <a:ext cx="1657253" cy="1657253"/>
      </dsp:txXfrm>
    </dsp:sp>
    <dsp:sp modelId="{5E95C56C-B06E-4740-B9C7-DF8E4B3A6299}">
      <dsp:nvSpPr>
        <dsp:cNvPr id="0" name=""/>
        <dsp:cNvSpPr/>
      </dsp:nvSpPr>
      <dsp:spPr>
        <a:xfrm>
          <a:off x="3576821" y="2425202"/>
          <a:ext cx="1836561" cy="1836561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Servant</a:t>
          </a:r>
        </a:p>
      </dsp:txBody>
      <dsp:txXfrm>
        <a:off x="3666475" y="2514856"/>
        <a:ext cx="1657253" cy="165725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E26394-BE37-4A7D-90AA-AB3B7CA17C4E}">
      <dsp:nvSpPr>
        <dsp:cNvPr id="0" name=""/>
        <dsp:cNvSpPr/>
      </dsp:nvSpPr>
      <dsp:spPr>
        <a:xfrm>
          <a:off x="1151619" y="0"/>
          <a:ext cx="4709131" cy="4709131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25638C-B458-4244-ADF3-7394B4492133}">
      <dsp:nvSpPr>
        <dsp:cNvPr id="0" name=""/>
        <dsp:cNvSpPr/>
      </dsp:nvSpPr>
      <dsp:spPr>
        <a:xfrm>
          <a:off x="1598986" y="447367"/>
          <a:ext cx="1836561" cy="183656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Director</a:t>
          </a:r>
        </a:p>
      </dsp:txBody>
      <dsp:txXfrm>
        <a:off x="1688640" y="537021"/>
        <a:ext cx="1657253" cy="1657253"/>
      </dsp:txXfrm>
    </dsp:sp>
    <dsp:sp modelId="{DD00181B-FEBE-4EC2-83F7-994C8CD925C5}">
      <dsp:nvSpPr>
        <dsp:cNvPr id="0" name=""/>
        <dsp:cNvSpPr/>
      </dsp:nvSpPr>
      <dsp:spPr>
        <a:xfrm>
          <a:off x="3576821" y="447367"/>
          <a:ext cx="1836561" cy="183656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Cheerleader</a:t>
          </a:r>
        </a:p>
      </dsp:txBody>
      <dsp:txXfrm>
        <a:off x="3666475" y="537021"/>
        <a:ext cx="1657253" cy="1657253"/>
      </dsp:txXfrm>
    </dsp:sp>
    <dsp:sp modelId="{91B21457-F097-4280-813A-5B832BE43EBA}">
      <dsp:nvSpPr>
        <dsp:cNvPr id="0" name=""/>
        <dsp:cNvSpPr/>
      </dsp:nvSpPr>
      <dsp:spPr>
        <a:xfrm>
          <a:off x="1598986" y="2425202"/>
          <a:ext cx="1836561" cy="183656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Analyst</a:t>
          </a:r>
        </a:p>
      </dsp:txBody>
      <dsp:txXfrm>
        <a:off x="1688640" y="2514856"/>
        <a:ext cx="1657253" cy="1657253"/>
      </dsp:txXfrm>
    </dsp:sp>
    <dsp:sp modelId="{5E95C56C-B06E-4740-B9C7-DF8E4B3A6299}">
      <dsp:nvSpPr>
        <dsp:cNvPr id="0" name=""/>
        <dsp:cNvSpPr/>
      </dsp:nvSpPr>
      <dsp:spPr>
        <a:xfrm>
          <a:off x="3576821" y="2425202"/>
          <a:ext cx="1836561" cy="183656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Servant</a:t>
          </a:r>
        </a:p>
      </dsp:txBody>
      <dsp:txXfrm>
        <a:off x="3666475" y="2514856"/>
        <a:ext cx="1657253" cy="165725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228E1E-EEDC-4479-B88F-55B016B63832}">
      <dsp:nvSpPr>
        <dsp:cNvPr id="0" name=""/>
        <dsp:cNvSpPr/>
      </dsp:nvSpPr>
      <dsp:spPr>
        <a:xfrm>
          <a:off x="0" y="475559"/>
          <a:ext cx="7618375" cy="8424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2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Communicate with them regularly.</a:t>
          </a:r>
        </a:p>
      </dsp:txBody>
      <dsp:txXfrm>
        <a:off x="41123" y="516682"/>
        <a:ext cx="7536129" cy="760154"/>
      </dsp:txXfrm>
    </dsp:sp>
    <dsp:sp modelId="{65D5AF67-AE4B-415C-AA53-9C6633B8192D}">
      <dsp:nvSpPr>
        <dsp:cNvPr id="0" name=""/>
        <dsp:cNvSpPr/>
      </dsp:nvSpPr>
      <dsp:spPr>
        <a:xfrm>
          <a:off x="0" y="1421639"/>
          <a:ext cx="7618375" cy="842400"/>
        </a:xfrm>
        <a:prstGeom prst="roundRect">
          <a:avLst/>
        </a:prstGeom>
        <a:gradFill rotWithShape="0">
          <a:gsLst>
            <a:gs pos="0">
              <a:schemeClr val="accent2">
                <a:hueOff val="297934"/>
                <a:satOff val="1728"/>
                <a:lumOff val="1716"/>
                <a:alphaOff val="0"/>
                <a:tint val="98000"/>
                <a:lumMod val="110000"/>
              </a:schemeClr>
            </a:gs>
            <a:gs pos="84000">
              <a:schemeClr val="accent2">
                <a:hueOff val="297934"/>
                <a:satOff val="1728"/>
                <a:lumOff val="1716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Let them know you have their back.</a:t>
          </a:r>
        </a:p>
      </dsp:txBody>
      <dsp:txXfrm>
        <a:off x="41123" y="1462762"/>
        <a:ext cx="7536129" cy="760154"/>
      </dsp:txXfrm>
    </dsp:sp>
    <dsp:sp modelId="{10B787FE-2938-45CE-B397-2E41355EE3C2}">
      <dsp:nvSpPr>
        <dsp:cNvPr id="0" name=""/>
        <dsp:cNvSpPr/>
      </dsp:nvSpPr>
      <dsp:spPr>
        <a:xfrm>
          <a:off x="0" y="2367720"/>
          <a:ext cx="7618375" cy="842400"/>
        </a:xfrm>
        <a:prstGeom prst="roundRect">
          <a:avLst/>
        </a:prstGeom>
        <a:gradFill rotWithShape="0">
          <a:gsLst>
            <a:gs pos="0">
              <a:schemeClr val="accent2">
                <a:hueOff val="595867"/>
                <a:satOff val="3457"/>
                <a:lumOff val="3432"/>
                <a:alphaOff val="0"/>
                <a:tint val="98000"/>
                <a:lumMod val="110000"/>
              </a:schemeClr>
            </a:gs>
            <a:gs pos="84000">
              <a:schemeClr val="accent2">
                <a:hueOff val="595867"/>
                <a:satOff val="3457"/>
                <a:lumOff val="3432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Watch how others interact with them.</a:t>
          </a:r>
        </a:p>
      </dsp:txBody>
      <dsp:txXfrm>
        <a:off x="41123" y="2408843"/>
        <a:ext cx="7536129" cy="760154"/>
      </dsp:txXfrm>
    </dsp:sp>
    <dsp:sp modelId="{22A74306-76B6-431E-B0F5-EB57D26706CD}">
      <dsp:nvSpPr>
        <dsp:cNvPr id="0" name=""/>
        <dsp:cNvSpPr/>
      </dsp:nvSpPr>
      <dsp:spPr>
        <a:xfrm>
          <a:off x="0" y="3313800"/>
          <a:ext cx="7618375" cy="842400"/>
        </a:xfrm>
        <a:prstGeom prst="roundRect">
          <a:avLst/>
        </a:prstGeom>
        <a:gradFill rotWithShape="0">
          <a:gsLst>
            <a:gs pos="0">
              <a:schemeClr val="accent2">
                <a:hueOff val="893801"/>
                <a:satOff val="5185"/>
                <a:lumOff val="5148"/>
                <a:alphaOff val="0"/>
                <a:tint val="98000"/>
                <a:lumMod val="110000"/>
              </a:schemeClr>
            </a:gs>
            <a:gs pos="84000">
              <a:schemeClr val="accent2">
                <a:hueOff val="893801"/>
                <a:satOff val="5185"/>
                <a:lumOff val="5148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Don’t embarrass them.</a:t>
          </a:r>
        </a:p>
      </dsp:txBody>
      <dsp:txXfrm>
        <a:off x="41123" y="3354923"/>
        <a:ext cx="7536129" cy="760154"/>
      </dsp:txXfrm>
    </dsp:sp>
    <dsp:sp modelId="{86FD6140-7F9D-435A-A398-4BEE22CD9BAC}">
      <dsp:nvSpPr>
        <dsp:cNvPr id="0" name=""/>
        <dsp:cNvSpPr/>
      </dsp:nvSpPr>
      <dsp:spPr>
        <a:xfrm>
          <a:off x="0" y="4259880"/>
          <a:ext cx="7618375" cy="842400"/>
        </a:xfrm>
        <a:prstGeom prst="roundRect">
          <a:avLst/>
        </a:prstGeom>
        <a:gradFill rotWithShape="0">
          <a:gsLst>
            <a:gs pos="0">
              <a:schemeClr val="accent2">
                <a:hueOff val="1191735"/>
                <a:satOff val="6913"/>
                <a:lumOff val="6864"/>
                <a:alphaOff val="0"/>
                <a:tint val="98000"/>
                <a:lumMod val="110000"/>
              </a:schemeClr>
            </a:gs>
            <a:gs pos="84000">
              <a:schemeClr val="accent2">
                <a:hueOff val="1191735"/>
                <a:satOff val="6913"/>
                <a:lumOff val="6864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Get personal (a little).</a:t>
          </a:r>
        </a:p>
      </dsp:txBody>
      <dsp:txXfrm>
        <a:off x="41123" y="4301003"/>
        <a:ext cx="7536129" cy="7601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66DDEB-9BC5-4533-870D-1B813B12F8C4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23A550-44D5-4A5C-8CE4-904820E9DB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323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Materials: Sticky notes, flipchart paper</a:t>
            </a:r>
          </a:p>
          <a:p>
            <a:endParaRPr lang="en-US" dirty="0"/>
          </a:p>
          <a:p>
            <a:r>
              <a:rPr lang="en-US" dirty="0"/>
              <a:t>Sticky notes – something you find difficult to communicate with your leaders, or something you want to tell or ask your leadership team</a:t>
            </a:r>
          </a:p>
          <a:p>
            <a:r>
              <a:rPr lang="en-US" dirty="0"/>
              <a:t>Individual index cards with Director, Cheerleader, Servant and Analyst</a:t>
            </a:r>
          </a:p>
          <a:p>
            <a:endParaRPr lang="en-US" dirty="0"/>
          </a:p>
          <a:p>
            <a:r>
              <a:rPr lang="en-US" dirty="0"/>
              <a:t>Optional videos: give your boss feedback https://www.google.com/search?sca_esv=0c0ded2c55dfde36&amp;sxsrf=ANbL-n4WN96uDUKEPGFLOZDNONYv1ozV4Q:1772637208641&amp;udm=7&amp;fbs=ADc_l-aN0CWEZBOHjofHoaMMDiKpV6Bbbmx4QVaoKkiRQ2jlwvCHF0Eqz8cUq4JjDCZnrJEJPua1MxnlJWIzg-ca3uHtIoKdi0gAHS3m0W86wI_pK1sNFQjO53QHKmpw5OuTHq95MAXLN8ybyx7de4NGW86lADSFd1NL6gEojIRowmr7Cf9e7cClrQlYqTi173P-2QF6k8DKvLspvt_PAn8HjYeZPv88gA&amp;q=how+to+effectively+talk+to+your+boss&amp;sa=X&amp;ved=2ahUKEwiQ2YuZxIaTAxXCvokEHSwqGXYQtKgLegQICBAB&amp;biw=1600&amp;bih=731&amp;dpr=1#fpstate=ive&amp;ip=1&amp;vld=cid:ebfa2d89,vid:68Ayk6iEMHw,st: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23A550-44D5-4A5C-8CE4-904820E9DB3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6340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Check sticky notes, look for ones to identify “what they need to know” and ones to translate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23A550-44D5-4A5C-8CE4-904820E9DB3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9881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Salutations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23A550-44D5-4A5C-8CE4-904820E9DB3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2631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23A550-44D5-4A5C-8CE4-904820E9DB3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8893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Choose sticky notes and reword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23A550-44D5-4A5C-8CE4-904820E9DB3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4170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Ask for regular meetings, send quick updates, don’t just communicate when you need something</a:t>
            </a:r>
          </a:p>
          <a:p>
            <a:r>
              <a:rPr lang="en-US" dirty="0"/>
              <a:t>Be loyal, stick up for them, offer to help</a:t>
            </a:r>
          </a:p>
          <a:p>
            <a:r>
              <a:rPr lang="en-US" dirty="0"/>
              <a:t>Other who get along with your boss, and others who don’t… what do they do?</a:t>
            </a:r>
          </a:p>
          <a:p>
            <a:r>
              <a:rPr lang="en-US" dirty="0"/>
              <a:t>Embarrass – don’t ask them zingers in front of others. Give them a heads up (what can I do to enhance or promote)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23A550-44D5-4A5C-8CE4-904820E9DB3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7317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0BF540-B0F5-3089-9988-9B88E6D920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40B62D1-9682-1113-6DD4-33B9DFEAFE9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7AF6D09-87DD-D629-5465-DA0A143F69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Sticky notes – something you find difficult to communicate with your leaders, or something you want to tell or ask your leadership team</a:t>
            </a:r>
          </a:p>
          <a:p>
            <a:r>
              <a:rPr lang="en-US" dirty="0"/>
              <a:t>Individual index cards with Director, Cheerleader, Servant and Analyst</a:t>
            </a:r>
          </a:p>
          <a:p>
            <a:endParaRPr lang="en-US" dirty="0"/>
          </a:p>
          <a:p>
            <a:r>
              <a:rPr lang="en-US" dirty="0"/>
              <a:t>Optional videos: give your boss feedback https://www.google.com/search?sca_esv=0c0ded2c55dfde36&amp;sxsrf=ANbL-n4WN96uDUKEPGFLOZDNONYv1ozV4Q:1772637208641&amp;udm=7&amp;fbs=ADc_l-aN0CWEZBOHjofHoaMMDiKpV6Bbbmx4QVaoKkiRQ2jlwvCHF0Eqz8cUq4JjDCZnrJEJPua1MxnlJWIzg-ca3uHtIoKdi0gAHS3m0W86wI_pK1sNFQjO53QHKmpw5OuTHq95MAXLN8ybyx7de4NGW86lADSFd1NL6gEojIRowmr7Cf9e7cClrQlYqTi173P-2QF6k8DKvLspvt_PAn8HjYeZPv88gA&amp;q=how+to+effectively+talk+to+your+boss&amp;sa=X&amp;ved=2ahUKEwiQ2YuZxIaTAxXCvokEHSwqGXYQtKgLegQICBAB&amp;biw=1600&amp;bih=731&amp;dpr=1#fpstate=ive&amp;ip=1&amp;vld=cid:ebfa2d89,vid:68Ayk6iEMHw,st: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844C6C-7AFE-4F79-251A-170279AB84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23A550-44D5-4A5C-8CE4-904820E9DB3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018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3A12006-A27F-4F4D-A923-F7E897C7221A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A7126CB-2218-4898-AF7E-54DED4EDD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388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12006-A27F-4F4D-A923-F7E897C7221A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126CB-2218-4898-AF7E-54DED4EDD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843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3A12006-A27F-4F4D-A923-F7E897C7221A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A7126CB-2218-4898-AF7E-54DED4EDD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640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12006-A27F-4F4D-A923-F7E897C7221A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A7126CB-2218-4898-AF7E-54DED4EDD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070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3A12006-A27F-4F4D-A923-F7E897C7221A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A7126CB-2218-4898-AF7E-54DED4EDD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28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12006-A27F-4F4D-A923-F7E897C7221A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126CB-2218-4898-AF7E-54DED4EDD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077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12006-A27F-4F4D-A923-F7E897C7221A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126CB-2218-4898-AF7E-54DED4EDD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072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12006-A27F-4F4D-A923-F7E897C7221A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126CB-2218-4898-AF7E-54DED4EDD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422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12006-A27F-4F4D-A923-F7E897C7221A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126CB-2218-4898-AF7E-54DED4EDD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18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3A12006-A27F-4F4D-A923-F7E897C7221A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A7126CB-2218-4898-AF7E-54DED4EDD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439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12006-A27F-4F4D-A923-F7E897C7221A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126CB-2218-4898-AF7E-54DED4EDD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565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3A12006-A27F-4F4D-A923-F7E897C7221A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A7126CB-2218-4898-AF7E-54DED4EDD12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976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EFCCEA-7A38-07A3-83C9-5F3BCC49F80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Communicating Up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50DDD2-0082-81C0-4072-E45C793F636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How to Effectively Communicate with Leadership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8CDD70-E358-AD08-1EE4-8B9475F736AD}"/>
              </a:ext>
            </a:extLst>
          </p:cNvPr>
          <p:cNvSpPr txBox="1"/>
          <p:nvPr/>
        </p:nvSpPr>
        <p:spPr>
          <a:xfrm>
            <a:off x="7117492" y="5824603"/>
            <a:ext cx="4457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Facilitator: Tracey Connolly, Ed. D. </a:t>
            </a:r>
          </a:p>
        </p:txBody>
      </p:sp>
      <p:pic>
        <p:nvPicPr>
          <p:cNvPr id="6" name="Picture 5" descr="Stack of sticky notes and pencil">
            <a:extLst>
              <a:ext uri="{FF2B5EF4-FFF2-40B4-BE49-F238E27FC236}">
                <a16:creationId xmlns:a16="http://schemas.microsoft.com/office/drawing/2014/main" id="{C4569BDC-1A2D-CA71-56CA-A73C90C0E0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755" y="3426875"/>
            <a:ext cx="3900853" cy="260056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713E3DF-F16E-C530-3736-6EA282FBD49C}"/>
              </a:ext>
            </a:extLst>
          </p:cNvPr>
          <p:cNvSpPr txBox="1"/>
          <p:nvPr/>
        </p:nvSpPr>
        <p:spPr>
          <a:xfrm>
            <a:off x="940482" y="3531854"/>
            <a:ext cx="36153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Sticky notes: </a:t>
            </a:r>
          </a:p>
          <a:p>
            <a:r>
              <a:rPr lang="en-US" sz="2400" dirty="0"/>
              <a:t>What do you want to ask or tell your boss?</a:t>
            </a:r>
          </a:p>
        </p:txBody>
      </p:sp>
    </p:spTree>
    <p:extLst>
      <p:ext uri="{BB962C8B-B14F-4D97-AF65-F5344CB8AC3E}">
        <p14:creationId xmlns:p14="http://schemas.microsoft.com/office/powerpoint/2010/main" val="1161624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ED5AFF-CEE3-3D23-94D3-61531AA656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153D3-046A-9966-1550-7050D84F8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/>
              <a:t>LEAD</a:t>
            </a:r>
            <a:r>
              <a:rPr lang="en-US" dirty="0"/>
              <a:t> Communication model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67214E-DE08-93EF-E040-56A400D977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814427"/>
            <a:ext cx="11029615" cy="3484808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accent6"/>
                </a:solidFill>
              </a:rPr>
              <a:t>Lead</a:t>
            </a:r>
            <a:r>
              <a:rPr lang="en-US" sz="2800" dirty="0"/>
              <a:t> with your purpose </a:t>
            </a:r>
          </a:p>
          <a:p>
            <a:r>
              <a:rPr lang="en-US" sz="2800" b="1" dirty="0">
                <a:solidFill>
                  <a:schemeClr val="accent3"/>
                </a:solidFill>
              </a:rPr>
              <a:t>Empathize</a:t>
            </a:r>
            <a:r>
              <a:rPr lang="en-US" sz="2800" b="1" dirty="0"/>
              <a:t> </a:t>
            </a:r>
          </a:p>
          <a:p>
            <a:r>
              <a:rPr lang="en-US" sz="2800" b="1" dirty="0">
                <a:solidFill>
                  <a:schemeClr val="accent1"/>
                </a:solidFill>
              </a:rPr>
              <a:t>Add</a:t>
            </a:r>
            <a:r>
              <a:rPr lang="en-US" sz="2800" dirty="0"/>
              <a:t> value </a:t>
            </a:r>
          </a:p>
          <a:p>
            <a:r>
              <a:rPr lang="en-US" sz="2800" b="1" dirty="0">
                <a:solidFill>
                  <a:srgbClr val="2E4E2C"/>
                </a:solidFill>
              </a:rPr>
              <a:t>Deliver</a:t>
            </a:r>
            <a:r>
              <a:rPr lang="en-US" sz="2800" dirty="0"/>
              <a:t> clearly and concisely</a:t>
            </a:r>
          </a:p>
          <a:p>
            <a:endParaRPr lang="en-US" sz="3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0B04EE-437D-7E03-4274-684F60F810FF}"/>
              </a:ext>
            </a:extLst>
          </p:cNvPr>
          <p:cNvSpPr txBox="1"/>
          <p:nvPr/>
        </p:nvSpPr>
        <p:spPr>
          <a:xfrm>
            <a:off x="515679" y="4494930"/>
            <a:ext cx="1116064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/>
              <a:t>“</a:t>
            </a:r>
            <a:r>
              <a:rPr lang="en-US" sz="3200" i="1" dirty="0">
                <a:solidFill>
                  <a:schemeClr val="accent6"/>
                </a:solidFill>
              </a:rPr>
              <a:t>I want to talk to you about next month’s leadership retreat</a:t>
            </a:r>
            <a:r>
              <a:rPr lang="en-US" sz="3200" i="1" dirty="0"/>
              <a:t>. </a:t>
            </a:r>
            <a:br>
              <a:rPr lang="en-US" sz="3200" i="1" dirty="0"/>
            </a:br>
            <a:r>
              <a:rPr lang="en-US" sz="3200" i="1" dirty="0">
                <a:solidFill>
                  <a:schemeClr val="accent3"/>
                </a:solidFill>
              </a:rPr>
              <a:t>I know you are up to your neck in meetings today</a:t>
            </a:r>
            <a:r>
              <a:rPr lang="en-US" sz="3200" i="1" dirty="0"/>
              <a:t>, </a:t>
            </a:r>
            <a:br>
              <a:rPr lang="en-US" sz="3200" i="1" dirty="0"/>
            </a:br>
            <a:r>
              <a:rPr lang="en-US" sz="3200" i="1" dirty="0"/>
              <a:t>but </a:t>
            </a:r>
            <a:r>
              <a:rPr lang="en-US" sz="3200" i="1" dirty="0">
                <a:solidFill>
                  <a:schemeClr val="accent1"/>
                </a:solidFill>
              </a:rPr>
              <a:t>I have an idea I think will save us some time/money</a:t>
            </a:r>
            <a:r>
              <a:rPr lang="en-US" sz="3200" i="1" dirty="0"/>
              <a:t>. </a:t>
            </a:r>
            <a:br>
              <a:rPr lang="en-US" sz="3200" i="1" dirty="0"/>
            </a:br>
            <a:r>
              <a:rPr lang="en-US" sz="3200" i="1" dirty="0">
                <a:solidFill>
                  <a:srgbClr val="2E4E2C"/>
                </a:solidFill>
              </a:rPr>
              <a:t>Do you have 10 minutes right now, or would tomorrow work better</a:t>
            </a:r>
            <a:r>
              <a:rPr lang="en-US" sz="2800" i="1" dirty="0">
                <a:solidFill>
                  <a:schemeClr val="accent1"/>
                </a:solidFill>
              </a:rPr>
              <a:t>?”</a:t>
            </a:r>
          </a:p>
        </p:txBody>
      </p:sp>
    </p:spTree>
    <p:extLst>
      <p:ext uri="{BB962C8B-B14F-4D97-AF65-F5344CB8AC3E}">
        <p14:creationId xmlns:p14="http://schemas.microsoft.com/office/powerpoint/2010/main" val="2180645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58">
            <a:extLst>
              <a:ext uri="{FF2B5EF4-FFF2-40B4-BE49-F238E27FC236}">
                <a16:creationId xmlns:a16="http://schemas.microsoft.com/office/drawing/2014/main" id="{E9AA9F65-94B8-41A5-A7FF-23D2CFB11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7E8B0F8E-3F6C-4541-B9C1-774D80A088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7A45F5BC-32D1-41CD-B270-C46F18CA1A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5BB74D4E-F243-4A10-813D-500A14025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1A59258C-AAC2-41CD-973C-7439B122A3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54516B72-0116-42B2-82A2-B11218A366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611319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40F032-384C-D51F-3EE4-192D9AA96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1033390"/>
            <a:ext cx="4997677" cy="402090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dirty="0">
                <a:solidFill>
                  <a:srgbClr val="FFFFFF"/>
                </a:solidFill>
              </a:rPr>
              <a:t>Translate</a:t>
            </a:r>
            <a:br>
              <a:rPr lang="en-US" sz="4000" dirty="0">
                <a:solidFill>
                  <a:srgbClr val="FFFFFF"/>
                </a:solidFill>
              </a:rPr>
            </a:br>
            <a:r>
              <a:rPr lang="en-US" sz="4000" dirty="0">
                <a:solidFill>
                  <a:srgbClr val="FFFFFF"/>
                </a:solidFill>
              </a:rPr>
              <a:t>* Consider styles</a:t>
            </a:r>
            <a:br>
              <a:rPr lang="en-US" sz="4000" dirty="0">
                <a:solidFill>
                  <a:srgbClr val="FFFFFF"/>
                </a:solidFill>
              </a:rPr>
            </a:br>
            <a:r>
              <a:rPr lang="en-US" sz="4000" dirty="0">
                <a:solidFill>
                  <a:srgbClr val="FFFFFF"/>
                </a:solidFill>
              </a:rPr>
              <a:t>* Prepare </a:t>
            </a:r>
            <a:br>
              <a:rPr lang="en-US" sz="4000" dirty="0">
                <a:solidFill>
                  <a:srgbClr val="FFFFFF"/>
                </a:solidFill>
              </a:rPr>
            </a:br>
            <a:r>
              <a:rPr lang="en-US" sz="4000" dirty="0">
                <a:solidFill>
                  <a:srgbClr val="FFFFFF"/>
                </a:solidFill>
              </a:rPr>
              <a:t>* L.E.A.D. </a:t>
            </a:r>
            <a:br>
              <a:rPr lang="en-US" sz="4000" dirty="0">
                <a:solidFill>
                  <a:srgbClr val="FFFFFF"/>
                </a:solidFill>
              </a:rPr>
            </a:br>
            <a:r>
              <a:rPr lang="en-US" sz="4000" dirty="0">
                <a:solidFill>
                  <a:srgbClr val="FFFFFF"/>
                </a:solidFill>
              </a:rPr>
              <a:t>* Wild card!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7CDB507F-21B7-4C27-B0FC-D9C465C6DB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2579" y="460868"/>
            <a:ext cx="4828032" cy="11165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7AB1AE17-B7A3-4363-95CD-25441E2FF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82774" y="460868"/>
            <a:ext cx="4828032" cy="111654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88F2865-D32D-5911-1E81-451266F99FCE}"/>
              </a:ext>
            </a:extLst>
          </p:cNvPr>
          <p:cNvSpPr txBox="1">
            <a:spLocks/>
          </p:cNvSpPr>
          <p:nvPr/>
        </p:nvSpPr>
        <p:spPr>
          <a:xfrm>
            <a:off x="6755769" y="1033390"/>
            <a:ext cx="4855037" cy="4551484"/>
          </a:xfrm>
          <a:prstGeom prst="rect">
            <a:avLst/>
          </a:prstGeom>
          <a:ln w="5715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l">
              <a:buFont typeface="+mj-lt"/>
              <a:buAutoNum type="arabicPeriod"/>
            </a:pPr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I need more time to prepare for this training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I want to increase my training budget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Employees aren’t signing up for required training</a:t>
            </a:r>
          </a:p>
          <a:p>
            <a:pPr algn="l">
              <a:buFont typeface="Wingdings 2" panose="05020102010507070707" pitchFamily="18" charset="2"/>
              <a:buChar char=""/>
            </a:pPr>
            <a:endParaRPr lang="en-US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42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E40BD9-B82E-A253-9263-005F83C403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EDF548-1B17-352C-7282-3BE64A726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9241" y="1074434"/>
            <a:ext cx="2549884" cy="4709131"/>
          </a:xfrm>
        </p:spPr>
        <p:txBody>
          <a:bodyPr anchor="ctr">
            <a:norm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Other Tips</a:t>
            </a:r>
          </a:p>
        </p:txBody>
      </p:sp>
      <p:graphicFrame>
        <p:nvGraphicFramePr>
          <p:cNvPr id="6" name="Rectangle 1">
            <a:extLst>
              <a:ext uri="{FF2B5EF4-FFF2-40B4-BE49-F238E27FC236}">
                <a16:creationId xmlns:a16="http://schemas.microsoft.com/office/drawing/2014/main" id="{E9D03009-BA02-9A34-5CD5-A08D479AAE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7617946"/>
              </p:ext>
            </p:extLst>
          </p:nvPr>
        </p:nvGraphicFramePr>
        <p:xfrm>
          <a:off x="4127091" y="1431863"/>
          <a:ext cx="7618375" cy="5577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612238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54CC93-ADE9-439A-4526-F08C57E1DA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B0368C-6063-3E90-72E6-456714B8F65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Communicating Up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A207B9-571D-FED8-21FD-10066B7A82E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How to Effectively Communicate with Leadership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09AD66-7998-0B99-E9A1-BE4922ED1FA6}"/>
              </a:ext>
            </a:extLst>
          </p:cNvPr>
          <p:cNvSpPr txBox="1"/>
          <p:nvPr/>
        </p:nvSpPr>
        <p:spPr>
          <a:xfrm>
            <a:off x="3530229" y="3541402"/>
            <a:ext cx="783646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Questions, comments</a:t>
            </a:r>
            <a:r>
              <a:rPr lang="en-US" sz="3600">
                <a:solidFill>
                  <a:schemeClr val="bg1"/>
                </a:solidFill>
              </a:rPr>
              <a:t>, </a:t>
            </a:r>
            <a:br>
              <a:rPr lang="en-US" sz="3600">
                <a:solidFill>
                  <a:schemeClr val="bg1"/>
                </a:solidFill>
              </a:rPr>
            </a:br>
            <a:r>
              <a:rPr lang="en-US" sz="3600">
                <a:solidFill>
                  <a:schemeClr val="bg1"/>
                </a:solidFill>
              </a:rPr>
              <a:t>additional </a:t>
            </a:r>
            <a:r>
              <a:rPr lang="en-US" sz="3600" dirty="0">
                <a:solidFill>
                  <a:schemeClr val="bg1"/>
                </a:solidFill>
              </a:rPr>
              <a:t>strategies and success stories</a:t>
            </a:r>
          </a:p>
          <a:p>
            <a:endParaRPr lang="en-US" sz="3600" dirty="0">
              <a:solidFill>
                <a:schemeClr val="bg1"/>
              </a:solidFill>
            </a:endParaRPr>
          </a:p>
          <a:p>
            <a:r>
              <a:rPr lang="en-US" sz="3600" dirty="0">
                <a:solidFill>
                  <a:schemeClr val="bg1"/>
                </a:solidFill>
              </a:rPr>
              <a:t>Best Wishes!!!</a:t>
            </a:r>
          </a:p>
        </p:txBody>
      </p:sp>
    </p:spTree>
    <p:extLst>
      <p:ext uri="{BB962C8B-B14F-4D97-AF65-F5344CB8AC3E}">
        <p14:creationId xmlns:p14="http://schemas.microsoft.com/office/powerpoint/2010/main" val="3389718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2928117C-9446-4E7F-AE62-95E0F6DB5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4D30AFB-4D71-48B0-AA00-28EE92363A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6A0B76F-8010-4C62-B4B6-C5FC438C05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0DC21B-FB78-F8E2-18A3-19354E7EB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96275" y="3505095"/>
            <a:ext cx="3081576" cy="173365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cap="all" dirty="0">
                <a:solidFill>
                  <a:srgbClr val="EBEBEB"/>
                </a:solidFill>
              </a:rPr>
              <a:t>What we already know about how to communicate effectively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FC936C0-4624-438D-BDD0-6B296BD640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683F1FFD-1AA8-4EC2-97B9-FEC7564F48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55BDFA3-F1EE-9EAE-9226-DD03FCB36D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0" r="1" b="1"/>
          <a:stretch>
            <a:fillRect/>
          </a:stretch>
        </p:blipFill>
        <p:spPr>
          <a:xfrm>
            <a:off x="446534" y="723899"/>
            <a:ext cx="7498616" cy="5676901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8FF0F8A7-C9E3-49D9-A67E-09FF582C78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723899"/>
            <a:ext cx="3703320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31B70E-7893-BE64-70B8-E2D67946AA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6275" y="1419225"/>
            <a:ext cx="3302826" cy="2085869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>
                <a:solidFill>
                  <a:srgbClr val="FFFFFF"/>
                </a:solidFill>
              </a:rPr>
              <a:t>General Communication Strategies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A4274C20-A98B-4AC3-B16A-B7F41CB582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534" y="453643"/>
            <a:ext cx="11298933" cy="98554"/>
            <a:chOff x="446534" y="453643"/>
            <a:chExt cx="11298933" cy="98554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43ECC69B-2243-424A-8237-CF490F8B06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6534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6D2EA3B9-3D17-4510-8464-E74F67267C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42147" y="453643"/>
              <a:ext cx="3703320" cy="985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AA5DFA43-F31D-4C31-8826-6B40A21CF9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918456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10000"/>
              </a:schemeClr>
            </a:gs>
            <a:gs pos="100000">
              <a:schemeClr val="bg2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5F28DDD-9641-43BA-944D-79B0687051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1"/>
          </a:xfrm>
          <a:prstGeom prst="rect">
            <a:avLst/>
          </a:prstGeom>
          <a:solidFill>
            <a:srgbClr val="FFF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610EE5-0A66-951A-346C-E2B0800F9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534" y="1037967"/>
            <a:ext cx="3665658" cy="4709131"/>
          </a:xfrm>
        </p:spPr>
        <p:txBody>
          <a:bodyPr anchor="ctr">
            <a:norm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Why is communicating up so Hard?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2AA2954-062E-4B72-A97B-0B066FB156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0CA29A6-E0B1-40CD-ADF7-7B8E932A32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DD5F866-AD72-475A-B6C6-54E4577D4A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02BAD4C-6EA9-4F10-92D4-A1C8C53DAE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6851" y="723898"/>
            <a:ext cx="7498616" cy="567690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6" name="Rectangle 1">
            <a:extLst>
              <a:ext uri="{FF2B5EF4-FFF2-40B4-BE49-F238E27FC236}">
                <a16:creationId xmlns:a16="http://schemas.microsoft.com/office/drawing/2014/main" id="{E2F02977-F34E-A216-09FC-F20D39B854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3427954"/>
              </p:ext>
            </p:extLst>
          </p:nvPr>
        </p:nvGraphicFramePr>
        <p:xfrm>
          <a:off x="4598438" y="1037967"/>
          <a:ext cx="7012370" cy="47091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770295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71B62618-0D02-4C29-88C5-1EDF7F3234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E2747F4-A0AE-425C-B527-E3E32461FE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707F29A-1576-479E-B227-0D6498601B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17B26C7-6F2F-453C-9C08-71E199E527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6798E696-4BBA-46BE-AD86-F7E300B893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01363"/>
            <a:ext cx="12191999" cy="62566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90B0CA3-C333-4560-9975-E31D1B7B92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723899"/>
            <a:ext cx="3703320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852B22-9B47-B3FB-60EB-FB7B1E38B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9643" y="1037967"/>
            <a:ext cx="3054091" cy="470913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>
                <a:solidFill>
                  <a:srgbClr val="FFFEFF"/>
                </a:solidFill>
              </a:rPr>
              <a:t>Types of Leaders</a:t>
            </a:r>
          </a:p>
        </p:txBody>
      </p:sp>
      <p:graphicFrame>
        <p:nvGraphicFramePr>
          <p:cNvPr id="23" name="Content Placeholder 2">
            <a:extLst>
              <a:ext uri="{FF2B5EF4-FFF2-40B4-BE49-F238E27FC236}">
                <a16:creationId xmlns:a16="http://schemas.microsoft.com/office/drawing/2014/main" id="{854EBAA1-16F8-1B5F-9952-50776E9BBC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0708637"/>
              </p:ext>
            </p:extLst>
          </p:nvPr>
        </p:nvGraphicFramePr>
        <p:xfrm>
          <a:off x="486033" y="1037967"/>
          <a:ext cx="7012370" cy="47091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9EF10D1-BC47-E8D7-71C8-0D54374C186D}"/>
              </a:ext>
            </a:extLst>
          </p:cNvPr>
          <p:cNvSpPr txBox="1"/>
          <p:nvPr/>
        </p:nvSpPr>
        <p:spPr>
          <a:xfrm>
            <a:off x="3278234" y="634876"/>
            <a:ext cx="14279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Fast-Paced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41797EB-94E9-50CA-447B-58B61FB5181E}"/>
              </a:ext>
            </a:extLst>
          </p:cNvPr>
          <p:cNvSpPr txBox="1"/>
          <p:nvPr/>
        </p:nvSpPr>
        <p:spPr>
          <a:xfrm>
            <a:off x="3307090" y="5722123"/>
            <a:ext cx="14279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Thoughtful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0631D3B-79F5-37E3-7EEA-FC9DFBA0E2BC}"/>
              </a:ext>
            </a:extLst>
          </p:cNvPr>
          <p:cNvSpPr txBox="1"/>
          <p:nvPr/>
        </p:nvSpPr>
        <p:spPr>
          <a:xfrm>
            <a:off x="164300" y="3083351"/>
            <a:ext cx="14279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Task-Oriented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952CC06-A546-4DC4-3511-970E3426FFED}"/>
              </a:ext>
            </a:extLst>
          </p:cNvPr>
          <p:cNvSpPr txBox="1"/>
          <p:nvPr/>
        </p:nvSpPr>
        <p:spPr>
          <a:xfrm>
            <a:off x="6231302" y="3069366"/>
            <a:ext cx="14279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People -Oriented</a:t>
            </a:r>
          </a:p>
        </p:txBody>
      </p:sp>
    </p:spTree>
    <p:extLst>
      <p:ext uri="{BB962C8B-B14F-4D97-AF65-F5344CB8AC3E}">
        <p14:creationId xmlns:p14="http://schemas.microsoft.com/office/powerpoint/2010/main" val="1976775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3A1F9-0B99-460A-6B71-3C0B253BF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would you format an email to each?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AA7395C4-CE15-F6EA-898C-1854683031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1998533"/>
              </p:ext>
            </p:extLst>
          </p:nvPr>
        </p:nvGraphicFramePr>
        <p:xfrm>
          <a:off x="2589815" y="1910163"/>
          <a:ext cx="7012370" cy="47091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9467A431-FB50-EF42-3E9D-80C7B9C05E85}"/>
              </a:ext>
            </a:extLst>
          </p:cNvPr>
          <p:cNvSpPr txBox="1"/>
          <p:nvPr/>
        </p:nvSpPr>
        <p:spPr>
          <a:xfrm>
            <a:off x="1913206" y="2785403"/>
            <a:ext cx="18569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Short and simple</a:t>
            </a:r>
          </a:p>
          <a:p>
            <a:r>
              <a:rPr lang="en-US" dirty="0"/>
              <a:t>Use subject line</a:t>
            </a:r>
          </a:p>
          <a:p>
            <a:r>
              <a:rPr lang="en-US" dirty="0"/>
              <a:t>Right to the point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5B1073-5B59-2BC8-D495-D1B1B823D95C}"/>
              </a:ext>
            </a:extLst>
          </p:cNvPr>
          <p:cNvSpPr txBox="1"/>
          <p:nvPr/>
        </p:nvSpPr>
        <p:spPr>
          <a:xfrm>
            <a:off x="1913205" y="4778548"/>
            <a:ext cx="18569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Logical Attachments and hyperlinks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EDD2CE1-4212-6229-16CD-5491F63F3305}"/>
              </a:ext>
            </a:extLst>
          </p:cNvPr>
          <p:cNvSpPr txBox="1"/>
          <p:nvPr/>
        </p:nvSpPr>
        <p:spPr>
          <a:xfrm>
            <a:off x="8578947" y="2785403"/>
            <a:ext cx="2532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Upbeat</a:t>
            </a:r>
          </a:p>
          <a:p>
            <a:r>
              <a:rPr lang="en-US" dirty="0"/>
              <a:t>“I need your help!”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A306F68-EC09-34B3-5250-340C1CD4679F}"/>
              </a:ext>
            </a:extLst>
          </p:cNvPr>
          <p:cNvSpPr txBox="1"/>
          <p:nvPr/>
        </p:nvSpPr>
        <p:spPr>
          <a:xfrm>
            <a:off x="8578946" y="4778548"/>
            <a:ext cx="25321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Conversational</a:t>
            </a:r>
          </a:p>
          <a:p>
            <a:r>
              <a:rPr lang="en-US" dirty="0"/>
              <a:t>Employee- or </a:t>
            </a:r>
            <a:br>
              <a:rPr lang="en-US" dirty="0"/>
            </a:br>
            <a:r>
              <a:rPr lang="en-US" dirty="0"/>
              <a:t>customer-centered</a:t>
            </a: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D06DD4F2-982A-2144-5933-953CD564A6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880295" y="3108568"/>
            <a:ext cx="379828" cy="21140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B6427D67-5322-FA7F-A7BC-82547D374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6933028" y="4147237"/>
            <a:ext cx="379828" cy="21140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DD43EC13-49A6-31A6-B14C-4E65F2D310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5906086" y="5134509"/>
            <a:ext cx="379828" cy="21140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24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E9AA9F65-94B8-41A5-A7FF-23D2CFB11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E8B0F8E-3F6C-4541-B9C1-774D80A088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A45F5BC-32D1-41CD-B270-C46F18CA1A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BB74D4E-F243-4A10-813D-500A14025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B373F125-DEF3-41D6-9918-AB21A2ACC3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1E9F226-EB6E-48C9-ADDA-636DE4BF4E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581" y="485678"/>
            <a:ext cx="4174743" cy="58887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FA063BE-17F0-5775-8FB4-320C505CB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157" y="1113764"/>
            <a:ext cx="3269749" cy="462432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en-US" sz="3200">
                <a:solidFill>
                  <a:srgbClr val="FFFFFF"/>
                </a:solidFill>
              </a:rPr>
              <a:t>Put yourself in their Shoes</a:t>
            </a:r>
            <a:endParaRPr lang="en-US" sz="3200">
              <a:solidFill>
                <a:srgbClr val="FFFFFF"/>
              </a:solidFill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7E259FDF-3E75-93F5-D096-8CCCA8B2ADF0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 bwMode="auto">
          <a:xfrm>
            <a:off x="5155905" y="485678"/>
            <a:ext cx="6108179" cy="588877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marL="0" marR="0" lvl="0" indent="0" fontAlgn="base"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</a:rPr>
              <a:t>What pressures do leaders face?</a:t>
            </a:r>
            <a:endParaRPr lang="en-US" altLang="en-US" sz="2800" dirty="0"/>
          </a:p>
          <a:p>
            <a:pPr marL="0" marR="0" lvl="0" indent="0" fontAlgn="base">
              <a:buNone/>
              <a:tabLst/>
            </a:pPr>
            <a:r>
              <a:rPr lang="en-US" altLang="en-US" sz="2800" dirty="0"/>
              <a:t>Deadlines, staff shortages, multiple priorities, pressure from above…</a:t>
            </a:r>
          </a:p>
          <a:p>
            <a:pPr marL="324000" lvl="1" indent="0" fontAlgn="base"/>
            <a:endParaRPr kumimoji="0" lang="en-US" altLang="en-US" sz="24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fontAlgn="base"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</a:rPr>
              <a:t> What do they care about, what are they thinking about?</a:t>
            </a:r>
            <a:endParaRPr lang="en-US" altLang="en-US" sz="2800" dirty="0"/>
          </a:p>
          <a:p>
            <a:pPr marL="0" marR="0" lvl="0" indent="0" fontAlgn="base"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</a:rPr>
              <a:t>Measurables, budgets, retention, turnover, newspaper headlines, calls from the governor…</a:t>
            </a:r>
            <a:b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</a:rPr>
            </a:br>
            <a:endParaRPr kumimoji="0" lang="en-US" altLang="en-US" sz="28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fontAlgn="base"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</a:rPr>
              <a:t> What frustrates them?</a:t>
            </a:r>
            <a:br>
              <a:rPr lang="en-US" altLang="en-US" sz="2800" dirty="0"/>
            </a:br>
            <a:endParaRPr kumimoji="0" lang="en-US" altLang="en-US" sz="28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fontAlgn="base"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</a:rPr>
              <a:t> What do they need from training administrators/you?</a:t>
            </a:r>
          </a:p>
        </p:txBody>
      </p:sp>
    </p:spTree>
    <p:extLst>
      <p:ext uri="{BB962C8B-B14F-4D97-AF65-F5344CB8AC3E}">
        <p14:creationId xmlns:p14="http://schemas.microsoft.com/office/powerpoint/2010/main" val="1816494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A0792A-76E6-B0A4-4826-5B6A8B7F6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5262296"/>
            <a:ext cx="10749417" cy="99450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What might you change if you approached leaders with this understanding?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E30C63-7187-0E3E-8BE6-7AAD7E89E0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sz="4800" dirty="0"/>
              <a:t>Consider </a:t>
            </a:r>
          </a:p>
          <a:p>
            <a:pPr marL="0" indent="0" algn="ctr">
              <a:buNone/>
            </a:pPr>
            <a:r>
              <a:rPr lang="en-US" sz="7200" dirty="0"/>
              <a:t>“what do they need to know?” </a:t>
            </a:r>
            <a:br>
              <a:rPr lang="en-US" sz="6600" dirty="0"/>
            </a:br>
            <a:r>
              <a:rPr lang="en-US" sz="4800" dirty="0"/>
              <a:t>rather than </a:t>
            </a:r>
            <a:br>
              <a:rPr lang="en-US" sz="4800" dirty="0"/>
            </a:br>
            <a:r>
              <a:rPr lang="en-US" sz="4800" dirty="0"/>
              <a:t>what you need to tell them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766932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BEF42C-5A39-350B-C51A-7BA0D064A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Be prepared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058BAF-CE10-58E0-5F39-D4B19530BB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913210"/>
            <a:ext cx="11029615" cy="4023356"/>
          </a:xfrm>
        </p:spPr>
        <p:txBody>
          <a:bodyPr>
            <a:normAutofit/>
          </a:bodyPr>
          <a:lstStyle/>
          <a:p>
            <a:r>
              <a:rPr lang="en-US" sz="3200" dirty="0"/>
              <a:t>What questions will they have?</a:t>
            </a:r>
          </a:p>
          <a:p>
            <a:r>
              <a:rPr lang="en-US" sz="3200" dirty="0"/>
              <a:t>What objections will they have?</a:t>
            </a:r>
          </a:p>
          <a:p>
            <a:r>
              <a:rPr lang="en-US" sz="3200" dirty="0"/>
              <a:t>What are the expected results or impact?</a:t>
            </a:r>
          </a:p>
          <a:p>
            <a:r>
              <a:rPr lang="en-US" sz="3200" dirty="0"/>
              <a:t>How will this help the organization?</a:t>
            </a:r>
          </a:p>
          <a:p>
            <a:r>
              <a:rPr lang="en-US" sz="3200" dirty="0"/>
              <a:t>Link to your goals and current priorities.</a:t>
            </a:r>
          </a:p>
          <a:p>
            <a:r>
              <a:rPr lang="en-US" sz="3200" dirty="0"/>
              <a:t>What data or other resources would be helpful?</a:t>
            </a:r>
          </a:p>
        </p:txBody>
      </p:sp>
    </p:spTree>
    <p:extLst>
      <p:ext uri="{BB962C8B-B14F-4D97-AF65-F5344CB8AC3E}">
        <p14:creationId xmlns:p14="http://schemas.microsoft.com/office/powerpoint/2010/main" val="1491722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0187E-5508-1C8D-9A37-25062F63C2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/>
              <a:t>LEAD</a:t>
            </a:r>
            <a:r>
              <a:rPr lang="en-US" dirty="0"/>
              <a:t> Communication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CFEED6-4080-56DE-934F-985A171FCF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011376"/>
            <a:ext cx="11029615" cy="3484808"/>
          </a:xfrm>
        </p:spPr>
        <p:txBody>
          <a:bodyPr>
            <a:normAutofit fontScale="62500" lnSpcReduction="20000"/>
          </a:bodyPr>
          <a:lstStyle/>
          <a:p>
            <a:r>
              <a:rPr lang="en-US" sz="5100" dirty="0"/>
              <a:t>Lead with your purpose </a:t>
            </a:r>
            <a:br>
              <a:rPr lang="en-US" sz="5100" dirty="0"/>
            </a:br>
            <a:r>
              <a:rPr lang="en-US" sz="4500" dirty="0"/>
              <a:t>(be clear about what you want)</a:t>
            </a:r>
          </a:p>
          <a:p>
            <a:r>
              <a:rPr lang="en-US" sz="5100" dirty="0"/>
              <a:t>Empathize </a:t>
            </a:r>
            <a:br>
              <a:rPr lang="en-US" sz="5100" dirty="0"/>
            </a:br>
            <a:r>
              <a:rPr lang="en-US" sz="4500" dirty="0"/>
              <a:t>(what are their pressures and communication style)</a:t>
            </a:r>
            <a:endParaRPr lang="en-US" sz="5100" dirty="0"/>
          </a:p>
          <a:p>
            <a:r>
              <a:rPr lang="en-US" sz="5100" dirty="0"/>
              <a:t>Add value </a:t>
            </a:r>
            <a:br>
              <a:rPr lang="en-US" sz="5100" dirty="0"/>
            </a:br>
            <a:r>
              <a:rPr lang="en-US" sz="4500" dirty="0"/>
              <a:t>(bring solutions, not just problems)</a:t>
            </a:r>
          </a:p>
          <a:p>
            <a:r>
              <a:rPr lang="en-US" sz="5100" dirty="0"/>
              <a:t>Deliver clearly and concisely…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0323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TM03457464[[fn=Dividend]]</Template>
  <TotalTime>4256</TotalTime>
  <Words>863</Words>
  <Application>Microsoft Office PowerPoint</Application>
  <PresentationFormat>Widescreen</PresentationFormat>
  <Paragraphs>103</Paragraphs>
  <Slides>13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Aptos</vt:lpstr>
      <vt:lpstr>Arial</vt:lpstr>
      <vt:lpstr>Gill Sans MT</vt:lpstr>
      <vt:lpstr>Wingdings 2</vt:lpstr>
      <vt:lpstr>Dividend</vt:lpstr>
      <vt:lpstr>Communicating Up</vt:lpstr>
      <vt:lpstr>General Communication Strategies</vt:lpstr>
      <vt:lpstr>Why is communicating up so Hard?</vt:lpstr>
      <vt:lpstr>Types of Leaders</vt:lpstr>
      <vt:lpstr>How would you format an email to each?</vt:lpstr>
      <vt:lpstr>Put yourself in their Shoes</vt:lpstr>
      <vt:lpstr>What might you change if you approached leaders with this understanding?</vt:lpstr>
      <vt:lpstr>Be prepared</vt:lpstr>
      <vt:lpstr>LEAD Communication model</vt:lpstr>
      <vt:lpstr>LEAD Communication model 2</vt:lpstr>
      <vt:lpstr>Translate * Consider styles * Prepare  * L.E.A.D.  * Wild card!</vt:lpstr>
      <vt:lpstr>Other Tips</vt:lpstr>
      <vt:lpstr>Communicating Up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Tracey Connolly</dc:creator>
  <cp:lastModifiedBy>Lemite, Mathew (DOC)</cp:lastModifiedBy>
  <cp:revision>4</cp:revision>
  <cp:lastPrinted>2026-03-12T14:52:14Z</cp:lastPrinted>
  <dcterms:created xsi:type="dcterms:W3CDTF">2026-02-15T17:57:16Z</dcterms:created>
  <dcterms:modified xsi:type="dcterms:W3CDTF">2026-03-16T14:22:58Z</dcterms:modified>
</cp:coreProperties>
</file>